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69"/>
  </p:notesMasterIdLst>
  <p:handoutMasterIdLst>
    <p:handoutMasterId r:id="rId70"/>
  </p:handoutMasterIdLst>
  <p:sldIdLst>
    <p:sldId id="256" r:id="rId2"/>
    <p:sldId id="257" r:id="rId3"/>
    <p:sldId id="401" r:id="rId4"/>
    <p:sldId id="402" r:id="rId5"/>
    <p:sldId id="403" r:id="rId6"/>
    <p:sldId id="449" r:id="rId7"/>
    <p:sldId id="404" r:id="rId8"/>
    <p:sldId id="405" r:id="rId9"/>
    <p:sldId id="406" r:id="rId10"/>
    <p:sldId id="407" r:id="rId11"/>
    <p:sldId id="450" r:id="rId12"/>
    <p:sldId id="408" r:id="rId13"/>
    <p:sldId id="409" r:id="rId14"/>
    <p:sldId id="410" r:id="rId15"/>
    <p:sldId id="451" r:id="rId16"/>
    <p:sldId id="411" r:id="rId17"/>
    <p:sldId id="412" r:id="rId18"/>
    <p:sldId id="413" r:id="rId19"/>
    <p:sldId id="414" r:id="rId20"/>
    <p:sldId id="415" r:id="rId21"/>
    <p:sldId id="416" r:id="rId22"/>
    <p:sldId id="452" r:id="rId23"/>
    <p:sldId id="417" r:id="rId24"/>
    <p:sldId id="418" r:id="rId25"/>
    <p:sldId id="419" r:id="rId26"/>
    <p:sldId id="420" r:id="rId27"/>
    <p:sldId id="453" r:id="rId28"/>
    <p:sldId id="454" r:id="rId29"/>
    <p:sldId id="421" r:id="rId30"/>
    <p:sldId id="422" r:id="rId31"/>
    <p:sldId id="423" r:id="rId32"/>
    <p:sldId id="455" r:id="rId33"/>
    <p:sldId id="424" r:id="rId34"/>
    <p:sldId id="456" r:id="rId35"/>
    <p:sldId id="427" r:id="rId36"/>
    <p:sldId id="428" r:id="rId37"/>
    <p:sldId id="457" r:id="rId38"/>
    <p:sldId id="458" r:id="rId39"/>
    <p:sldId id="462" r:id="rId40"/>
    <p:sldId id="459" r:id="rId41"/>
    <p:sldId id="463" r:id="rId42"/>
    <p:sldId id="460" r:id="rId43"/>
    <p:sldId id="429" r:id="rId44"/>
    <p:sldId id="464" r:id="rId45"/>
    <p:sldId id="430" r:id="rId46"/>
    <p:sldId id="465" r:id="rId47"/>
    <p:sldId id="466" r:id="rId48"/>
    <p:sldId id="467" r:id="rId49"/>
    <p:sldId id="468" r:id="rId50"/>
    <p:sldId id="469" r:id="rId51"/>
    <p:sldId id="436" r:id="rId52"/>
    <p:sldId id="437" r:id="rId53"/>
    <p:sldId id="438" r:id="rId54"/>
    <p:sldId id="439" r:id="rId55"/>
    <p:sldId id="471" r:id="rId56"/>
    <p:sldId id="440" r:id="rId57"/>
    <p:sldId id="443" r:id="rId58"/>
    <p:sldId id="444" r:id="rId59"/>
    <p:sldId id="472" r:id="rId60"/>
    <p:sldId id="474" r:id="rId61"/>
    <p:sldId id="473" r:id="rId62"/>
    <p:sldId id="475" r:id="rId63"/>
    <p:sldId id="476" r:id="rId64"/>
    <p:sldId id="445" r:id="rId65"/>
    <p:sldId id="446" r:id="rId66"/>
    <p:sldId id="477" r:id="rId67"/>
    <p:sldId id="478" r:id="rId68"/>
  </p:sldIdLst>
  <p:sldSz cx="9144000" cy="6858000" type="screen4x3"/>
  <p:notesSz cx="6858000" cy="9144000"/>
  <p:defaultTextStyle>
    <a:defPPr>
      <a:defRPr lang="zh-TW"/>
    </a:defPPr>
    <a:lvl1pPr algn="l" rtl="0" fontAlgn="base">
      <a:spcBef>
        <a:spcPct val="0"/>
      </a:spcBef>
      <a:spcAft>
        <a:spcPct val="0"/>
      </a:spcAft>
      <a:defRPr kumimoji="1" sz="5400" kern="1200">
        <a:solidFill>
          <a:schemeClr val="tx1"/>
        </a:solidFill>
        <a:latin typeface="Arial" charset="0"/>
        <a:ea typeface="新細明體" charset="-120"/>
        <a:cs typeface="+mn-cs"/>
      </a:defRPr>
    </a:lvl1pPr>
    <a:lvl2pPr marL="457200" algn="l" rtl="0" fontAlgn="base">
      <a:spcBef>
        <a:spcPct val="0"/>
      </a:spcBef>
      <a:spcAft>
        <a:spcPct val="0"/>
      </a:spcAft>
      <a:defRPr kumimoji="1" sz="5400" kern="1200">
        <a:solidFill>
          <a:schemeClr val="tx1"/>
        </a:solidFill>
        <a:latin typeface="Arial" charset="0"/>
        <a:ea typeface="新細明體" charset="-120"/>
        <a:cs typeface="+mn-cs"/>
      </a:defRPr>
    </a:lvl2pPr>
    <a:lvl3pPr marL="914400" algn="l" rtl="0" fontAlgn="base">
      <a:spcBef>
        <a:spcPct val="0"/>
      </a:spcBef>
      <a:spcAft>
        <a:spcPct val="0"/>
      </a:spcAft>
      <a:defRPr kumimoji="1" sz="5400" kern="1200">
        <a:solidFill>
          <a:schemeClr val="tx1"/>
        </a:solidFill>
        <a:latin typeface="Arial" charset="0"/>
        <a:ea typeface="新細明體" charset="-120"/>
        <a:cs typeface="+mn-cs"/>
      </a:defRPr>
    </a:lvl3pPr>
    <a:lvl4pPr marL="1371600" algn="l" rtl="0" fontAlgn="base">
      <a:spcBef>
        <a:spcPct val="0"/>
      </a:spcBef>
      <a:spcAft>
        <a:spcPct val="0"/>
      </a:spcAft>
      <a:defRPr kumimoji="1" sz="5400" kern="1200">
        <a:solidFill>
          <a:schemeClr val="tx1"/>
        </a:solidFill>
        <a:latin typeface="Arial" charset="0"/>
        <a:ea typeface="新細明體" charset="-120"/>
        <a:cs typeface="+mn-cs"/>
      </a:defRPr>
    </a:lvl4pPr>
    <a:lvl5pPr marL="1828800" algn="l" rtl="0" fontAlgn="base">
      <a:spcBef>
        <a:spcPct val="0"/>
      </a:spcBef>
      <a:spcAft>
        <a:spcPct val="0"/>
      </a:spcAft>
      <a:defRPr kumimoji="1" sz="5400" kern="1200">
        <a:solidFill>
          <a:schemeClr val="tx1"/>
        </a:solidFill>
        <a:latin typeface="Arial" charset="0"/>
        <a:ea typeface="新細明體" charset="-120"/>
        <a:cs typeface="+mn-cs"/>
      </a:defRPr>
    </a:lvl5pPr>
    <a:lvl6pPr marL="2286000" algn="l" defTabSz="914400" rtl="0" eaLnBrk="1" latinLnBrk="0" hangingPunct="1">
      <a:defRPr kumimoji="1" sz="5400" kern="1200">
        <a:solidFill>
          <a:schemeClr val="tx1"/>
        </a:solidFill>
        <a:latin typeface="Arial" charset="0"/>
        <a:ea typeface="新細明體" charset="-120"/>
        <a:cs typeface="+mn-cs"/>
      </a:defRPr>
    </a:lvl6pPr>
    <a:lvl7pPr marL="2743200" algn="l" defTabSz="914400" rtl="0" eaLnBrk="1" latinLnBrk="0" hangingPunct="1">
      <a:defRPr kumimoji="1" sz="5400" kern="1200">
        <a:solidFill>
          <a:schemeClr val="tx1"/>
        </a:solidFill>
        <a:latin typeface="Arial" charset="0"/>
        <a:ea typeface="新細明體" charset="-120"/>
        <a:cs typeface="+mn-cs"/>
      </a:defRPr>
    </a:lvl7pPr>
    <a:lvl8pPr marL="3200400" algn="l" defTabSz="914400" rtl="0" eaLnBrk="1" latinLnBrk="0" hangingPunct="1">
      <a:defRPr kumimoji="1" sz="5400" kern="1200">
        <a:solidFill>
          <a:schemeClr val="tx1"/>
        </a:solidFill>
        <a:latin typeface="Arial" charset="0"/>
        <a:ea typeface="新細明體" charset="-120"/>
        <a:cs typeface="+mn-cs"/>
      </a:defRPr>
    </a:lvl8pPr>
    <a:lvl9pPr marL="3657600" algn="l" defTabSz="914400" rtl="0" eaLnBrk="1" latinLnBrk="0" hangingPunct="1">
      <a:defRPr kumimoji="1" sz="5400"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9" d="100"/>
          <a:sy n="79" d="100"/>
        </p:scale>
        <p:origin x="1498" y="8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2820"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95E34B-E6D8-43B6-8F01-826C904C3A70}" type="doc">
      <dgm:prSet loTypeId="urn:microsoft.com/office/officeart/2005/8/layout/hList6" loCatId="list" qsTypeId="urn:microsoft.com/office/officeart/2005/8/quickstyle/simple1" qsCatId="simple" csTypeId="urn:microsoft.com/office/officeart/2005/8/colors/colorful1" csCatId="colorful"/>
      <dgm:spPr/>
      <dgm:t>
        <a:bodyPr/>
        <a:lstStyle/>
        <a:p>
          <a:endParaRPr lang="zh-TW" altLang="en-US"/>
        </a:p>
      </dgm:t>
    </dgm:pt>
    <dgm:pt modelId="{36309114-1BBC-4064-92ED-6590105C7270}">
      <dgm:prSet/>
      <dgm:spPr/>
      <dgm:t>
        <a:bodyPr/>
        <a:lstStyle/>
        <a:p>
          <a:pPr rtl="0"/>
          <a:r>
            <a:rPr kumimoji="1" lang="zh-TW" b="1" smtClean="0"/>
            <a:t>談論者</a:t>
          </a:r>
          <a:r>
            <a:rPr kumimoji="1" lang="en-US" b="1" smtClean="0"/>
            <a:t>(Talkers)</a:t>
          </a:r>
          <a:endParaRPr lang="zh-TW" b="1"/>
        </a:p>
      </dgm:t>
    </dgm:pt>
    <dgm:pt modelId="{4DC4D2C4-7A25-44E2-AAC0-C3E1C083F56F}" type="parTrans" cxnId="{E9CBB202-28C4-4A2B-B04D-AB5CE8D833BE}">
      <dgm:prSet/>
      <dgm:spPr/>
      <dgm:t>
        <a:bodyPr/>
        <a:lstStyle/>
        <a:p>
          <a:endParaRPr lang="zh-TW" altLang="en-US" b="1"/>
        </a:p>
      </dgm:t>
    </dgm:pt>
    <dgm:pt modelId="{3E444778-58F8-429C-A3C8-B6071A4B95E1}" type="sibTrans" cxnId="{E9CBB202-28C4-4A2B-B04D-AB5CE8D833BE}">
      <dgm:prSet/>
      <dgm:spPr/>
      <dgm:t>
        <a:bodyPr/>
        <a:lstStyle/>
        <a:p>
          <a:endParaRPr lang="zh-TW" altLang="en-US" b="1"/>
        </a:p>
      </dgm:t>
    </dgm:pt>
    <dgm:pt modelId="{FEA1823B-5763-435A-9A76-8F2364423B9C}">
      <dgm:prSet/>
      <dgm:spPr/>
      <dgm:t>
        <a:bodyPr/>
        <a:lstStyle/>
        <a:p>
          <a:pPr rtl="0"/>
          <a:r>
            <a:rPr kumimoji="1" lang="zh-TW" b="1" smtClean="0"/>
            <a:t>話題</a:t>
          </a:r>
          <a:r>
            <a:rPr kumimoji="1" lang="en-US" b="1" smtClean="0"/>
            <a:t>(Topics)</a:t>
          </a:r>
          <a:endParaRPr lang="zh-TW" b="1"/>
        </a:p>
      </dgm:t>
    </dgm:pt>
    <dgm:pt modelId="{66905B92-2F99-4765-8D19-F48E49CF00AC}" type="parTrans" cxnId="{F6D3259C-8328-4BBE-9C41-ED3E15EB543E}">
      <dgm:prSet/>
      <dgm:spPr/>
      <dgm:t>
        <a:bodyPr/>
        <a:lstStyle/>
        <a:p>
          <a:endParaRPr lang="zh-TW" altLang="en-US" b="1"/>
        </a:p>
      </dgm:t>
    </dgm:pt>
    <dgm:pt modelId="{39259600-3D11-46E4-ACAB-21410282A055}" type="sibTrans" cxnId="{F6D3259C-8328-4BBE-9C41-ED3E15EB543E}">
      <dgm:prSet/>
      <dgm:spPr/>
      <dgm:t>
        <a:bodyPr/>
        <a:lstStyle/>
        <a:p>
          <a:endParaRPr lang="zh-TW" altLang="en-US" b="1"/>
        </a:p>
      </dgm:t>
    </dgm:pt>
    <dgm:pt modelId="{578D2296-06A6-4200-9100-3CBF86F1F8DA}">
      <dgm:prSet/>
      <dgm:spPr/>
      <dgm:t>
        <a:bodyPr/>
        <a:lstStyle/>
        <a:p>
          <a:pPr rtl="0"/>
          <a:r>
            <a:rPr kumimoji="1" lang="zh-TW" b="1" smtClean="0"/>
            <a:t>工具</a:t>
          </a:r>
          <a:r>
            <a:rPr kumimoji="1" lang="en-US" b="1" smtClean="0"/>
            <a:t>(Tools)</a:t>
          </a:r>
          <a:endParaRPr lang="zh-TW" b="1"/>
        </a:p>
      </dgm:t>
    </dgm:pt>
    <dgm:pt modelId="{8A1E6F2B-EFCE-4E98-AE72-968CFA6C366B}" type="parTrans" cxnId="{3D6C21E2-2C1F-4685-9098-4EF0C9A0B99A}">
      <dgm:prSet/>
      <dgm:spPr/>
      <dgm:t>
        <a:bodyPr/>
        <a:lstStyle/>
        <a:p>
          <a:endParaRPr lang="zh-TW" altLang="en-US" b="1"/>
        </a:p>
      </dgm:t>
    </dgm:pt>
    <dgm:pt modelId="{D0DC737C-06C8-4DA5-BF25-C0986C5CDFEA}" type="sibTrans" cxnId="{3D6C21E2-2C1F-4685-9098-4EF0C9A0B99A}">
      <dgm:prSet/>
      <dgm:spPr/>
      <dgm:t>
        <a:bodyPr/>
        <a:lstStyle/>
        <a:p>
          <a:endParaRPr lang="zh-TW" altLang="en-US" b="1"/>
        </a:p>
      </dgm:t>
    </dgm:pt>
    <dgm:pt modelId="{89098570-980F-4E01-9961-EE8716B0772C}">
      <dgm:prSet/>
      <dgm:spPr/>
      <dgm:t>
        <a:bodyPr/>
        <a:lstStyle/>
        <a:p>
          <a:pPr rtl="0"/>
          <a:r>
            <a:rPr kumimoji="1" lang="zh-TW" b="1" smtClean="0"/>
            <a:t>參與</a:t>
          </a:r>
          <a:r>
            <a:rPr kumimoji="1" lang="en-US" b="1" smtClean="0"/>
            <a:t>(Taking Part)</a:t>
          </a:r>
          <a:endParaRPr lang="zh-TW" b="1"/>
        </a:p>
      </dgm:t>
    </dgm:pt>
    <dgm:pt modelId="{02BEC421-DC46-412E-AC2B-BCD158DCB18E}" type="parTrans" cxnId="{40EE7290-6E68-495E-8AA6-FAEA05B558E0}">
      <dgm:prSet/>
      <dgm:spPr/>
      <dgm:t>
        <a:bodyPr/>
        <a:lstStyle/>
        <a:p>
          <a:endParaRPr lang="zh-TW" altLang="en-US" b="1"/>
        </a:p>
      </dgm:t>
    </dgm:pt>
    <dgm:pt modelId="{E67709A0-1342-413E-9CC3-ABAA3BE0BC74}" type="sibTrans" cxnId="{40EE7290-6E68-495E-8AA6-FAEA05B558E0}">
      <dgm:prSet/>
      <dgm:spPr/>
      <dgm:t>
        <a:bodyPr/>
        <a:lstStyle/>
        <a:p>
          <a:endParaRPr lang="zh-TW" altLang="en-US" b="1"/>
        </a:p>
      </dgm:t>
    </dgm:pt>
    <dgm:pt modelId="{FCB2F699-5076-44B8-8861-27DBF0DA0D9F}">
      <dgm:prSet/>
      <dgm:spPr/>
      <dgm:t>
        <a:bodyPr/>
        <a:lstStyle/>
        <a:p>
          <a:pPr rtl="0"/>
          <a:r>
            <a:rPr kumimoji="1" lang="zh-TW" b="1" smtClean="0"/>
            <a:t>跟蹤</a:t>
          </a:r>
          <a:r>
            <a:rPr kumimoji="1" lang="en-US" b="1" smtClean="0"/>
            <a:t>(Tracking)</a:t>
          </a:r>
          <a:endParaRPr lang="zh-TW" b="1"/>
        </a:p>
      </dgm:t>
    </dgm:pt>
    <dgm:pt modelId="{196A5F26-1CF5-4EDC-B336-F7D3D9BA2931}" type="parTrans" cxnId="{A72D564D-164D-4349-9E25-5B025405C0DD}">
      <dgm:prSet/>
      <dgm:spPr/>
      <dgm:t>
        <a:bodyPr/>
        <a:lstStyle/>
        <a:p>
          <a:endParaRPr lang="zh-TW" altLang="en-US" b="1"/>
        </a:p>
      </dgm:t>
    </dgm:pt>
    <dgm:pt modelId="{2A84ED39-A47D-4354-AD42-16D8856C8BE8}" type="sibTrans" cxnId="{A72D564D-164D-4349-9E25-5B025405C0DD}">
      <dgm:prSet/>
      <dgm:spPr/>
      <dgm:t>
        <a:bodyPr/>
        <a:lstStyle/>
        <a:p>
          <a:endParaRPr lang="zh-TW" altLang="en-US" b="1"/>
        </a:p>
      </dgm:t>
    </dgm:pt>
    <dgm:pt modelId="{BE0336CE-DB4F-491C-B4D5-182AABB3ACA2}" type="pres">
      <dgm:prSet presAssocID="{1495E34B-E6D8-43B6-8F01-826C904C3A70}" presName="Name0" presStyleCnt="0">
        <dgm:presLayoutVars>
          <dgm:dir/>
          <dgm:resizeHandles val="exact"/>
        </dgm:presLayoutVars>
      </dgm:prSet>
      <dgm:spPr/>
      <dgm:t>
        <a:bodyPr/>
        <a:lstStyle/>
        <a:p>
          <a:endParaRPr lang="zh-TW" altLang="en-US"/>
        </a:p>
      </dgm:t>
    </dgm:pt>
    <dgm:pt modelId="{3EFC574B-3ACF-439D-B20F-38CE855DFED5}" type="pres">
      <dgm:prSet presAssocID="{36309114-1BBC-4064-92ED-6590105C7270}" presName="node" presStyleLbl="node1" presStyleIdx="0" presStyleCnt="5">
        <dgm:presLayoutVars>
          <dgm:bulletEnabled val="1"/>
        </dgm:presLayoutVars>
      </dgm:prSet>
      <dgm:spPr/>
      <dgm:t>
        <a:bodyPr/>
        <a:lstStyle/>
        <a:p>
          <a:endParaRPr lang="zh-TW" altLang="en-US"/>
        </a:p>
      </dgm:t>
    </dgm:pt>
    <dgm:pt modelId="{5EA55523-A10A-4922-9EF0-FCFD227BA79A}" type="pres">
      <dgm:prSet presAssocID="{3E444778-58F8-429C-A3C8-B6071A4B95E1}" presName="sibTrans" presStyleCnt="0"/>
      <dgm:spPr/>
    </dgm:pt>
    <dgm:pt modelId="{801A0574-1D3B-40CB-A996-A60142920412}" type="pres">
      <dgm:prSet presAssocID="{FEA1823B-5763-435A-9A76-8F2364423B9C}" presName="node" presStyleLbl="node1" presStyleIdx="1" presStyleCnt="5">
        <dgm:presLayoutVars>
          <dgm:bulletEnabled val="1"/>
        </dgm:presLayoutVars>
      </dgm:prSet>
      <dgm:spPr/>
      <dgm:t>
        <a:bodyPr/>
        <a:lstStyle/>
        <a:p>
          <a:endParaRPr lang="zh-TW" altLang="en-US"/>
        </a:p>
      </dgm:t>
    </dgm:pt>
    <dgm:pt modelId="{DC909008-6E2A-4C43-9B56-A59540325A66}" type="pres">
      <dgm:prSet presAssocID="{39259600-3D11-46E4-ACAB-21410282A055}" presName="sibTrans" presStyleCnt="0"/>
      <dgm:spPr/>
    </dgm:pt>
    <dgm:pt modelId="{B071ADD4-087E-4E78-A59E-68ED4FAACC73}" type="pres">
      <dgm:prSet presAssocID="{578D2296-06A6-4200-9100-3CBF86F1F8DA}" presName="node" presStyleLbl="node1" presStyleIdx="2" presStyleCnt="5">
        <dgm:presLayoutVars>
          <dgm:bulletEnabled val="1"/>
        </dgm:presLayoutVars>
      </dgm:prSet>
      <dgm:spPr/>
      <dgm:t>
        <a:bodyPr/>
        <a:lstStyle/>
        <a:p>
          <a:endParaRPr lang="zh-TW" altLang="en-US"/>
        </a:p>
      </dgm:t>
    </dgm:pt>
    <dgm:pt modelId="{AED96D16-2963-4DFE-A9B1-F5CF2AEDAB12}" type="pres">
      <dgm:prSet presAssocID="{D0DC737C-06C8-4DA5-BF25-C0986C5CDFEA}" presName="sibTrans" presStyleCnt="0"/>
      <dgm:spPr/>
    </dgm:pt>
    <dgm:pt modelId="{644EE4C7-5E6C-4564-99FE-D2EFAD72D4B3}" type="pres">
      <dgm:prSet presAssocID="{89098570-980F-4E01-9961-EE8716B0772C}" presName="node" presStyleLbl="node1" presStyleIdx="3" presStyleCnt="5">
        <dgm:presLayoutVars>
          <dgm:bulletEnabled val="1"/>
        </dgm:presLayoutVars>
      </dgm:prSet>
      <dgm:spPr/>
      <dgm:t>
        <a:bodyPr/>
        <a:lstStyle/>
        <a:p>
          <a:endParaRPr lang="zh-TW" altLang="en-US"/>
        </a:p>
      </dgm:t>
    </dgm:pt>
    <dgm:pt modelId="{B03F8893-0170-4A06-AE71-43FDEE54EA2D}" type="pres">
      <dgm:prSet presAssocID="{E67709A0-1342-413E-9CC3-ABAA3BE0BC74}" presName="sibTrans" presStyleCnt="0"/>
      <dgm:spPr/>
    </dgm:pt>
    <dgm:pt modelId="{DEAA4903-2549-494B-BF53-3EEA3A565395}" type="pres">
      <dgm:prSet presAssocID="{FCB2F699-5076-44B8-8861-27DBF0DA0D9F}" presName="node" presStyleLbl="node1" presStyleIdx="4" presStyleCnt="5">
        <dgm:presLayoutVars>
          <dgm:bulletEnabled val="1"/>
        </dgm:presLayoutVars>
      </dgm:prSet>
      <dgm:spPr/>
      <dgm:t>
        <a:bodyPr/>
        <a:lstStyle/>
        <a:p>
          <a:endParaRPr lang="zh-TW" altLang="en-US"/>
        </a:p>
      </dgm:t>
    </dgm:pt>
  </dgm:ptLst>
  <dgm:cxnLst>
    <dgm:cxn modelId="{40EE7290-6E68-495E-8AA6-FAEA05B558E0}" srcId="{1495E34B-E6D8-43B6-8F01-826C904C3A70}" destId="{89098570-980F-4E01-9961-EE8716B0772C}" srcOrd="3" destOrd="0" parTransId="{02BEC421-DC46-412E-AC2B-BCD158DCB18E}" sibTransId="{E67709A0-1342-413E-9CC3-ABAA3BE0BC74}"/>
    <dgm:cxn modelId="{E9CBB202-28C4-4A2B-B04D-AB5CE8D833BE}" srcId="{1495E34B-E6D8-43B6-8F01-826C904C3A70}" destId="{36309114-1BBC-4064-92ED-6590105C7270}" srcOrd="0" destOrd="0" parTransId="{4DC4D2C4-7A25-44E2-AAC0-C3E1C083F56F}" sibTransId="{3E444778-58F8-429C-A3C8-B6071A4B95E1}"/>
    <dgm:cxn modelId="{3D6C21E2-2C1F-4685-9098-4EF0C9A0B99A}" srcId="{1495E34B-E6D8-43B6-8F01-826C904C3A70}" destId="{578D2296-06A6-4200-9100-3CBF86F1F8DA}" srcOrd="2" destOrd="0" parTransId="{8A1E6F2B-EFCE-4E98-AE72-968CFA6C366B}" sibTransId="{D0DC737C-06C8-4DA5-BF25-C0986C5CDFEA}"/>
    <dgm:cxn modelId="{68F3F1F3-E2FA-4266-BF94-EBF40DCDEA2F}" type="presOf" srcId="{1495E34B-E6D8-43B6-8F01-826C904C3A70}" destId="{BE0336CE-DB4F-491C-B4D5-182AABB3ACA2}" srcOrd="0" destOrd="0" presId="urn:microsoft.com/office/officeart/2005/8/layout/hList6"/>
    <dgm:cxn modelId="{F6D3259C-8328-4BBE-9C41-ED3E15EB543E}" srcId="{1495E34B-E6D8-43B6-8F01-826C904C3A70}" destId="{FEA1823B-5763-435A-9A76-8F2364423B9C}" srcOrd="1" destOrd="0" parTransId="{66905B92-2F99-4765-8D19-F48E49CF00AC}" sibTransId="{39259600-3D11-46E4-ACAB-21410282A055}"/>
    <dgm:cxn modelId="{499D6ACA-7964-4286-A17A-E446C6F12BA5}" type="presOf" srcId="{578D2296-06A6-4200-9100-3CBF86F1F8DA}" destId="{B071ADD4-087E-4E78-A59E-68ED4FAACC73}" srcOrd="0" destOrd="0" presId="urn:microsoft.com/office/officeart/2005/8/layout/hList6"/>
    <dgm:cxn modelId="{8EFD969D-1BA3-471B-BD31-9CA1888EF431}" type="presOf" srcId="{FCB2F699-5076-44B8-8861-27DBF0DA0D9F}" destId="{DEAA4903-2549-494B-BF53-3EEA3A565395}" srcOrd="0" destOrd="0" presId="urn:microsoft.com/office/officeart/2005/8/layout/hList6"/>
    <dgm:cxn modelId="{2930A721-F9B8-4B7E-981C-D6FC37135E29}" type="presOf" srcId="{FEA1823B-5763-435A-9A76-8F2364423B9C}" destId="{801A0574-1D3B-40CB-A996-A60142920412}" srcOrd="0" destOrd="0" presId="urn:microsoft.com/office/officeart/2005/8/layout/hList6"/>
    <dgm:cxn modelId="{455B5C16-BC9E-4425-97F7-A3719183F968}" type="presOf" srcId="{89098570-980F-4E01-9961-EE8716B0772C}" destId="{644EE4C7-5E6C-4564-99FE-D2EFAD72D4B3}" srcOrd="0" destOrd="0" presId="urn:microsoft.com/office/officeart/2005/8/layout/hList6"/>
    <dgm:cxn modelId="{911D6628-AE50-4721-978C-5EF5A6CEFF55}" type="presOf" srcId="{36309114-1BBC-4064-92ED-6590105C7270}" destId="{3EFC574B-3ACF-439D-B20F-38CE855DFED5}" srcOrd="0" destOrd="0" presId="urn:microsoft.com/office/officeart/2005/8/layout/hList6"/>
    <dgm:cxn modelId="{A72D564D-164D-4349-9E25-5B025405C0DD}" srcId="{1495E34B-E6D8-43B6-8F01-826C904C3A70}" destId="{FCB2F699-5076-44B8-8861-27DBF0DA0D9F}" srcOrd="4" destOrd="0" parTransId="{196A5F26-1CF5-4EDC-B336-F7D3D9BA2931}" sibTransId="{2A84ED39-A47D-4354-AD42-16D8856C8BE8}"/>
    <dgm:cxn modelId="{816677D2-467B-48AF-BFB1-C5FB594C6D0E}" type="presParOf" srcId="{BE0336CE-DB4F-491C-B4D5-182AABB3ACA2}" destId="{3EFC574B-3ACF-439D-B20F-38CE855DFED5}" srcOrd="0" destOrd="0" presId="urn:microsoft.com/office/officeart/2005/8/layout/hList6"/>
    <dgm:cxn modelId="{B99F77D5-088F-449B-8AB3-3A3DF58CCDCC}" type="presParOf" srcId="{BE0336CE-DB4F-491C-B4D5-182AABB3ACA2}" destId="{5EA55523-A10A-4922-9EF0-FCFD227BA79A}" srcOrd="1" destOrd="0" presId="urn:microsoft.com/office/officeart/2005/8/layout/hList6"/>
    <dgm:cxn modelId="{E80ADE1C-C610-4A38-8EDE-5D805E313D1D}" type="presParOf" srcId="{BE0336CE-DB4F-491C-B4D5-182AABB3ACA2}" destId="{801A0574-1D3B-40CB-A996-A60142920412}" srcOrd="2" destOrd="0" presId="urn:microsoft.com/office/officeart/2005/8/layout/hList6"/>
    <dgm:cxn modelId="{EB0AA473-6076-42B4-BF11-C5F22084E1AA}" type="presParOf" srcId="{BE0336CE-DB4F-491C-B4D5-182AABB3ACA2}" destId="{DC909008-6E2A-4C43-9B56-A59540325A66}" srcOrd="3" destOrd="0" presId="urn:microsoft.com/office/officeart/2005/8/layout/hList6"/>
    <dgm:cxn modelId="{E0E7224B-7F1C-4716-B07A-AEA4CA5BA3DA}" type="presParOf" srcId="{BE0336CE-DB4F-491C-B4D5-182AABB3ACA2}" destId="{B071ADD4-087E-4E78-A59E-68ED4FAACC73}" srcOrd="4" destOrd="0" presId="urn:microsoft.com/office/officeart/2005/8/layout/hList6"/>
    <dgm:cxn modelId="{CB999788-C14C-49A0-A4AF-E33B8DA99E56}" type="presParOf" srcId="{BE0336CE-DB4F-491C-B4D5-182AABB3ACA2}" destId="{AED96D16-2963-4DFE-A9B1-F5CF2AEDAB12}" srcOrd="5" destOrd="0" presId="urn:microsoft.com/office/officeart/2005/8/layout/hList6"/>
    <dgm:cxn modelId="{8C5EBD5F-C0A6-45D7-A959-6E124D8000FE}" type="presParOf" srcId="{BE0336CE-DB4F-491C-B4D5-182AABB3ACA2}" destId="{644EE4C7-5E6C-4564-99FE-D2EFAD72D4B3}" srcOrd="6" destOrd="0" presId="urn:microsoft.com/office/officeart/2005/8/layout/hList6"/>
    <dgm:cxn modelId="{10946AFC-86C5-4DD1-B11D-400A0CC4435D}" type="presParOf" srcId="{BE0336CE-DB4F-491C-B4D5-182AABB3ACA2}" destId="{B03F8893-0170-4A06-AE71-43FDEE54EA2D}" srcOrd="7" destOrd="0" presId="urn:microsoft.com/office/officeart/2005/8/layout/hList6"/>
    <dgm:cxn modelId="{C0ED6D72-16EB-460E-8172-2971B9F97504}" type="presParOf" srcId="{BE0336CE-DB4F-491C-B4D5-182AABB3ACA2}" destId="{DEAA4903-2549-494B-BF53-3EEA3A565395}" srcOrd="8"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7BCD7B-023A-4783-996F-5AD4FEF963D7}" type="doc">
      <dgm:prSet loTypeId="urn:microsoft.com/office/officeart/2005/8/layout/vList2" loCatId="list" qsTypeId="urn:microsoft.com/office/officeart/2005/8/quickstyle/simple2" qsCatId="simple" csTypeId="urn:microsoft.com/office/officeart/2005/8/colors/colorful1" csCatId="colorful" phldr="1"/>
      <dgm:spPr/>
      <dgm:t>
        <a:bodyPr/>
        <a:lstStyle/>
        <a:p>
          <a:endParaRPr lang="zh-TW" altLang="en-US"/>
        </a:p>
      </dgm:t>
    </dgm:pt>
    <dgm:pt modelId="{58B40B29-0AAF-45B3-8995-5E11B42F4BF4}">
      <dgm:prSet/>
      <dgm:spPr/>
      <dgm:t>
        <a:bodyPr/>
        <a:lstStyle/>
        <a:p>
          <a:pPr rtl="0"/>
          <a:r>
            <a:rPr lang="zh-TW" b="1" smtClean="0"/>
            <a:t>直接流量</a:t>
          </a:r>
          <a:endParaRPr lang="zh-TW"/>
        </a:p>
      </dgm:t>
    </dgm:pt>
    <dgm:pt modelId="{38A66437-3C22-4A6C-8FF5-2C76C1E9216B}" type="parTrans" cxnId="{A4811516-98E1-49DD-A17F-33E1F6AF7B06}">
      <dgm:prSet/>
      <dgm:spPr/>
      <dgm:t>
        <a:bodyPr/>
        <a:lstStyle/>
        <a:p>
          <a:endParaRPr lang="zh-TW" altLang="en-US"/>
        </a:p>
      </dgm:t>
    </dgm:pt>
    <dgm:pt modelId="{55BEE6AE-1152-4279-BE82-8F73CA1D833D}" type="sibTrans" cxnId="{A4811516-98E1-49DD-A17F-33E1F6AF7B06}">
      <dgm:prSet/>
      <dgm:spPr/>
      <dgm:t>
        <a:bodyPr/>
        <a:lstStyle/>
        <a:p>
          <a:endParaRPr lang="zh-TW" altLang="en-US"/>
        </a:p>
      </dgm:t>
    </dgm:pt>
    <dgm:pt modelId="{B8DBC34C-F97B-4B3B-87FE-0E3E39922221}">
      <dgm:prSet/>
      <dgm:spPr/>
      <dgm:t>
        <a:bodyPr/>
        <a:lstStyle/>
        <a:p>
          <a:pPr rtl="0"/>
          <a:r>
            <a:rPr lang="zh-TW" b="1" smtClean="0"/>
            <a:t>是指直接輸入網址進入網址的訪客、透過書籤或我的最愛、手機應用程式或是軟體裡面的連結。</a:t>
          </a:r>
          <a:endParaRPr lang="zh-TW"/>
        </a:p>
      </dgm:t>
    </dgm:pt>
    <dgm:pt modelId="{049E7B90-0E1A-465E-B2D8-A0906DADC3EA}" type="parTrans" cxnId="{C812FC06-90EA-4519-9A7E-AEB2C17FD839}">
      <dgm:prSet/>
      <dgm:spPr/>
      <dgm:t>
        <a:bodyPr/>
        <a:lstStyle/>
        <a:p>
          <a:endParaRPr lang="zh-TW" altLang="en-US"/>
        </a:p>
      </dgm:t>
    </dgm:pt>
    <dgm:pt modelId="{2668EE75-B608-40FD-B90D-A0DD23784816}" type="sibTrans" cxnId="{C812FC06-90EA-4519-9A7E-AEB2C17FD839}">
      <dgm:prSet/>
      <dgm:spPr/>
      <dgm:t>
        <a:bodyPr/>
        <a:lstStyle/>
        <a:p>
          <a:endParaRPr lang="zh-TW" altLang="en-US"/>
        </a:p>
      </dgm:t>
    </dgm:pt>
    <dgm:pt modelId="{93408FF8-4C0A-406F-B8EC-3BA3FB23C707}">
      <dgm:prSet/>
      <dgm:spPr/>
      <dgm:t>
        <a:bodyPr/>
        <a:lstStyle/>
        <a:p>
          <a:pPr rtl="0"/>
          <a:r>
            <a:rPr lang="zh-TW" b="1" smtClean="0"/>
            <a:t>推薦連結流量</a:t>
          </a:r>
          <a:endParaRPr lang="zh-TW"/>
        </a:p>
      </dgm:t>
    </dgm:pt>
    <dgm:pt modelId="{305BEDA0-3BA5-4603-A6D7-2FF95B5BC70D}" type="parTrans" cxnId="{CEFA67BC-462A-473D-9765-67E5BCA0BD40}">
      <dgm:prSet/>
      <dgm:spPr/>
      <dgm:t>
        <a:bodyPr/>
        <a:lstStyle/>
        <a:p>
          <a:endParaRPr lang="zh-TW" altLang="en-US"/>
        </a:p>
      </dgm:t>
    </dgm:pt>
    <dgm:pt modelId="{74CB6514-26BC-448A-B100-8ECE6CDA35F6}" type="sibTrans" cxnId="{CEFA67BC-462A-473D-9765-67E5BCA0BD40}">
      <dgm:prSet/>
      <dgm:spPr/>
      <dgm:t>
        <a:bodyPr/>
        <a:lstStyle/>
        <a:p>
          <a:endParaRPr lang="zh-TW" altLang="en-US"/>
        </a:p>
      </dgm:t>
    </dgm:pt>
    <dgm:pt modelId="{8EE80A6A-4FA6-42A4-A982-3909FB3E5EC9}">
      <dgm:prSet/>
      <dgm:spPr/>
      <dgm:t>
        <a:bodyPr/>
        <a:lstStyle/>
        <a:p>
          <a:pPr rtl="0"/>
          <a:r>
            <a:rPr lang="zh-TW" b="1" dirty="0" smtClean="0"/>
            <a:t>是指訪客透過哪些網站的超連結轉連到此，網路書籤、微網誌、或其他的引用來源</a:t>
          </a:r>
          <a:r>
            <a:rPr lang="en-US" b="1" dirty="0" smtClean="0"/>
            <a:t>(</a:t>
          </a:r>
          <a:r>
            <a:rPr lang="zh-TW" b="1" dirty="0" smtClean="0"/>
            <a:t>如部落格、論壇、</a:t>
          </a:r>
          <a:r>
            <a:rPr lang="en-US" b="1" dirty="0" smtClean="0"/>
            <a:t>Yahoo!</a:t>
          </a:r>
          <a:r>
            <a:rPr lang="zh-TW" b="1" dirty="0" smtClean="0"/>
            <a:t>奇摩知識</a:t>
          </a:r>
          <a:r>
            <a:rPr lang="en-US" b="1" dirty="0" smtClean="0"/>
            <a:t>+)</a:t>
          </a:r>
          <a:r>
            <a:rPr lang="zh-TW" b="1" dirty="0" smtClean="0"/>
            <a:t>都會是「推薦連結網站」的來源。</a:t>
          </a:r>
          <a:endParaRPr lang="zh-TW" dirty="0"/>
        </a:p>
      </dgm:t>
    </dgm:pt>
    <dgm:pt modelId="{39251462-CA7A-4FFD-A514-86D88010D2EE}" type="parTrans" cxnId="{7B9B2EC6-4344-4A3C-B23E-0B56D8331FE8}">
      <dgm:prSet/>
      <dgm:spPr/>
      <dgm:t>
        <a:bodyPr/>
        <a:lstStyle/>
        <a:p>
          <a:endParaRPr lang="zh-TW" altLang="en-US"/>
        </a:p>
      </dgm:t>
    </dgm:pt>
    <dgm:pt modelId="{E360ACAB-9D79-4E2D-9325-1B93F4AD705B}" type="sibTrans" cxnId="{7B9B2EC6-4344-4A3C-B23E-0B56D8331FE8}">
      <dgm:prSet/>
      <dgm:spPr/>
      <dgm:t>
        <a:bodyPr/>
        <a:lstStyle/>
        <a:p>
          <a:endParaRPr lang="zh-TW" altLang="en-US"/>
        </a:p>
      </dgm:t>
    </dgm:pt>
    <dgm:pt modelId="{C724AB02-6B03-4A51-B1BE-6C7108F6F70A}" type="pres">
      <dgm:prSet presAssocID="{F27BCD7B-023A-4783-996F-5AD4FEF963D7}" presName="linear" presStyleCnt="0">
        <dgm:presLayoutVars>
          <dgm:animLvl val="lvl"/>
          <dgm:resizeHandles val="exact"/>
        </dgm:presLayoutVars>
      </dgm:prSet>
      <dgm:spPr/>
      <dgm:t>
        <a:bodyPr/>
        <a:lstStyle/>
        <a:p>
          <a:endParaRPr lang="zh-TW" altLang="en-US"/>
        </a:p>
      </dgm:t>
    </dgm:pt>
    <dgm:pt modelId="{5A91CF68-302D-492C-9126-1D44861D0011}" type="pres">
      <dgm:prSet presAssocID="{58B40B29-0AAF-45B3-8995-5E11B42F4BF4}" presName="parentText" presStyleLbl="node1" presStyleIdx="0" presStyleCnt="2">
        <dgm:presLayoutVars>
          <dgm:chMax val="0"/>
          <dgm:bulletEnabled val="1"/>
        </dgm:presLayoutVars>
      </dgm:prSet>
      <dgm:spPr/>
      <dgm:t>
        <a:bodyPr/>
        <a:lstStyle/>
        <a:p>
          <a:endParaRPr lang="zh-TW" altLang="en-US"/>
        </a:p>
      </dgm:t>
    </dgm:pt>
    <dgm:pt modelId="{B3552D23-3318-4511-AAFD-4E3F49D8B2B8}" type="pres">
      <dgm:prSet presAssocID="{58B40B29-0AAF-45B3-8995-5E11B42F4BF4}" presName="childText" presStyleLbl="revTx" presStyleIdx="0" presStyleCnt="2">
        <dgm:presLayoutVars>
          <dgm:bulletEnabled val="1"/>
        </dgm:presLayoutVars>
      </dgm:prSet>
      <dgm:spPr/>
      <dgm:t>
        <a:bodyPr/>
        <a:lstStyle/>
        <a:p>
          <a:endParaRPr lang="zh-TW" altLang="en-US"/>
        </a:p>
      </dgm:t>
    </dgm:pt>
    <dgm:pt modelId="{2F929450-762F-4348-9954-9BDA9A70531A}" type="pres">
      <dgm:prSet presAssocID="{93408FF8-4C0A-406F-B8EC-3BA3FB23C707}" presName="parentText" presStyleLbl="node1" presStyleIdx="1" presStyleCnt="2">
        <dgm:presLayoutVars>
          <dgm:chMax val="0"/>
          <dgm:bulletEnabled val="1"/>
        </dgm:presLayoutVars>
      </dgm:prSet>
      <dgm:spPr/>
      <dgm:t>
        <a:bodyPr/>
        <a:lstStyle/>
        <a:p>
          <a:endParaRPr lang="zh-TW" altLang="en-US"/>
        </a:p>
      </dgm:t>
    </dgm:pt>
    <dgm:pt modelId="{AFFFA2FF-A087-4FAF-B213-BE842CD93F50}" type="pres">
      <dgm:prSet presAssocID="{93408FF8-4C0A-406F-B8EC-3BA3FB23C707}" presName="childText" presStyleLbl="revTx" presStyleIdx="1" presStyleCnt="2">
        <dgm:presLayoutVars>
          <dgm:bulletEnabled val="1"/>
        </dgm:presLayoutVars>
      </dgm:prSet>
      <dgm:spPr/>
      <dgm:t>
        <a:bodyPr/>
        <a:lstStyle/>
        <a:p>
          <a:endParaRPr lang="zh-TW" altLang="en-US"/>
        </a:p>
      </dgm:t>
    </dgm:pt>
  </dgm:ptLst>
  <dgm:cxnLst>
    <dgm:cxn modelId="{FA3B6250-6601-41F4-8D1B-1CF20F7399ED}" type="presOf" srcId="{8EE80A6A-4FA6-42A4-A982-3909FB3E5EC9}" destId="{AFFFA2FF-A087-4FAF-B213-BE842CD93F50}" srcOrd="0" destOrd="0" presId="urn:microsoft.com/office/officeart/2005/8/layout/vList2"/>
    <dgm:cxn modelId="{C812FC06-90EA-4519-9A7E-AEB2C17FD839}" srcId="{58B40B29-0AAF-45B3-8995-5E11B42F4BF4}" destId="{B8DBC34C-F97B-4B3B-87FE-0E3E39922221}" srcOrd="0" destOrd="0" parTransId="{049E7B90-0E1A-465E-B2D8-A0906DADC3EA}" sibTransId="{2668EE75-B608-40FD-B90D-A0DD23784816}"/>
    <dgm:cxn modelId="{CEFA67BC-462A-473D-9765-67E5BCA0BD40}" srcId="{F27BCD7B-023A-4783-996F-5AD4FEF963D7}" destId="{93408FF8-4C0A-406F-B8EC-3BA3FB23C707}" srcOrd="1" destOrd="0" parTransId="{305BEDA0-3BA5-4603-A6D7-2FF95B5BC70D}" sibTransId="{74CB6514-26BC-448A-B100-8ECE6CDA35F6}"/>
    <dgm:cxn modelId="{7B9B2EC6-4344-4A3C-B23E-0B56D8331FE8}" srcId="{93408FF8-4C0A-406F-B8EC-3BA3FB23C707}" destId="{8EE80A6A-4FA6-42A4-A982-3909FB3E5EC9}" srcOrd="0" destOrd="0" parTransId="{39251462-CA7A-4FFD-A514-86D88010D2EE}" sibTransId="{E360ACAB-9D79-4E2D-9325-1B93F4AD705B}"/>
    <dgm:cxn modelId="{E27BBA2D-0181-4462-9A2F-7A67812FD9C7}" type="presOf" srcId="{93408FF8-4C0A-406F-B8EC-3BA3FB23C707}" destId="{2F929450-762F-4348-9954-9BDA9A70531A}" srcOrd="0" destOrd="0" presId="urn:microsoft.com/office/officeart/2005/8/layout/vList2"/>
    <dgm:cxn modelId="{A4811516-98E1-49DD-A17F-33E1F6AF7B06}" srcId="{F27BCD7B-023A-4783-996F-5AD4FEF963D7}" destId="{58B40B29-0AAF-45B3-8995-5E11B42F4BF4}" srcOrd="0" destOrd="0" parTransId="{38A66437-3C22-4A6C-8FF5-2C76C1E9216B}" sibTransId="{55BEE6AE-1152-4279-BE82-8F73CA1D833D}"/>
    <dgm:cxn modelId="{0E7AC67A-7A87-4CEE-82DF-840D3E895EF5}" type="presOf" srcId="{58B40B29-0AAF-45B3-8995-5E11B42F4BF4}" destId="{5A91CF68-302D-492C-9126-1D44861D0011}" srcOrd="0" destOrd="0" presId="urn:microsoft.com/office/officeart/2005/8/layout/vList2"/>
    <dgm:cxn modelId="{0B301943-33D3-444A-BC9D-86AB4015C141}" type="presOf" srcId="{B8DBC34C-F97B-4B3B-87FE-0E3E39922221}" destId="{B3552D23-3318-4511-AAFD-4E3F49D8B2B8}" srcOrd="0" destOrd="0" presId="urn:microsoft.com/office/officeart/2005/8/layout/vList2"/>
    <dgm:cxn modelId="{3880D7B0-DD23-423C-B89B-C87A23F18556}" type="presOf" srcId="{F27BCD7B-023A-4783-996F-5AD4FEF963D7}" destId="{C724AB02-6B03-4A51-B1BE-6C7108F6F70A}" srcOrd="0" destOrd="0" presId="urn:microsoft.com/office/officeart/2005/8/layout/vList2"/>
    <dgm:cxn modelId="{3F85BB06-A041-4300-B9D8-7AD217D42027}" type="presParOf" srcId="{C724AB02-6B03-4A51-B1BE-6C7108F6F70A}" destId="{5A91CF68-302D-492C-9126-1D44861D0011}" srcOrd="0" destOrd="0" presId="urn:microsoft.com/office/officeart/2005/8/layout/vList2"/>
    <dgm:cxn modelId="{0FF33830-414B-43D1-92BD-ADCC0DFA04FD}" type="presParOf" srcId="{C724AB02-6B03-4A51-B1BE-6C7108F6F70A}" destId="{B3552D23-3318-4511-AAFD-4E3F49D8B2B8}" srcOrd="1" destOrd="0" presId="urn:microsoft.com/office/officeart/2005/8/layout/vList2"/>
    <dgm:cxn modelId="{908ABE04-FAE5-4E4E-9DC9-7B634FDBA6EC}" type="presParOf" srcId="{C724AB02-6B03-4A51-B1BE-6C7108F6F70A}" destId="{2F929450-762F-4348-9954-9BDA9A70531A}" srcOrd="2" destOrd="0" presId="urn:microsoft.com/office/officeart/2005/8/layout/vList2"/>
    <dgm:cxn modelId="{E319623B-40C5-4CEF-9822-C7B76CF0A149}" type="presParOf" srcId="{C724AB02-6B03-4A51-B1BE-6C7108F6F70A}" destId="{AFFFA2FF-A087-4FAF-B213-BE842CD93F5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7BCD7B-023A-4783-996F-5AD4FEF963D7}" type="doc">
      <dgm:prSet loTypeId="urn:microsoft.com/office/officeart/2005/8/layout/vList2" loCatId="list" qsTypeId="urn:microsoft.com/office/officeart/2005/8/quickstyle/simple2" qsCatId="simple" csTypeId="urn:microsoft.com/office/officeart/2005/8/colors/colorful1" csCatId="colorful" phldr="1"/>
      <dgm:spPr/>
      <dgm:t>
        <a:bodyPr/>
        <a:lstStyle/>
        <a:p>
          <a:endParaRPr lang="zh-TW" altLang="en-US"/>
        </a:p>
      </dgm:t>
    </dgm:pt>
    <dgm:pt modelId="{00C6AF2D-6A13-4059-A421-63631A90CE52}">
      <dgm:prSet/>
      <dgm:spPr/>
      <dgm:t>
        <a:bodyPr/>
        <a:lstStyle/>
        <a:p>
          <a:pPr rtl="0"/>
          <a:r>
            <a:rPr lang="zh-TW" b="1" smtClean="0"/>
            <a:t>廣告流量</a:t>
          </a:r>
          <a:endParaRPr lang="zh-TW"/>
        </a:p>
      </dgm:t>
    </dgm:pt>
    <dgm:pt modelId="{974644D7-1764-4D1A-A649-95768F90A2E2}" type="parTrans" cxnId="{E353D816-7627-424D-B0EB-D82974B217A9}">
      <dgm:prSet/>
      <dgm:spPr/>
      <dgm:t>
        <a:bodyPr/>
        <a:lstStyle/>
        <a:p>
          <a:endParaRPr lang="zh-TW" altLang="en-US"/>
        </a:p>
      </dgm:t>
    </dgm:pt>
    <dgm:pt modelId="{45AFC41A-53EF-467B-9517-BBFE734B7142}" type="sibTrans" cxnId="{E353D816-7627-424D-B0EB-D82974B217A9}">
      <dgm:prSet/>
      <dgm:spPr/>
      <dgm:t>
        <a:bodyPr/>
        <a:lstStyle/>
        <a:p>
          <a:endParaRPr lang="zh-TW" altLang="en-US"/>
        </a:p>
      </dgm:t>
    </dgm:pt>
    <dgm:pt modelId="{44962861-D269-45FC-BF87-105BBDA25CE4}">
      <dgm:prSet/>
      <dgm:spPr/>
      <dgm:t>
        <a:bodyPr/>
        <a:lstStyle/>
        <a:p>
          <a:pPr rtl="0"/>
          <a:r>
            <a:rPr lang="zh-TW" b="1" smtClean="0"/>
            <a:t>通常由點擊型</a:t>
          </a:r>
          <a:r>
            <a:rPr lang="en-US" b="1" smtClean="0"/>
            <a:t>Banner</a:t>
          </a:r>
          <a:r>
            <a:rPr lang="zh-TW" b="1" smtClean="0"/>
            <a:t>、關鍵字廣告及</a:t>
          </a:r>
          <a:r>
            <a:rPr lang="en-US" b="1" smtClean="0"/>
            <a:t>EDM</a:t>
          </a:r>
          <a:r>
            <a:rPr lang="zh-TW" b="1" smtClean="0"/>
            <a:t>而來，</a:t>
          </a:r>
          <a:r>
            <a:rPr lang="en-US" b="1" smtClean="0"/>
            <a:t>Facebook</a:t>
          </a:r>
          <a:r>
            <a:rPr lang="zh-TW" b="1" smtClean="0"/>
            <a:t>的廣告就是屬於此種。</a:t>
          </a:r>
          <a:endParaRPr lang="zh-TW"/>
        </a:p>
      </dgm:t>
    </dgm:pt>
    <dgm:pt modelId="{7FD5C57A-035E-4C7E-B8FA-0E91DDF4D7B0}" type="parTrans" cxnId="{F4A3AD7C-C601-4723-9894-0F3D697A80A2}">
      <dgm:prSet/>
      <dgm:spPr/>
      <dgm:t>
        <a:bodyPr/>
        <a:lstStyle/>
        <a:p>
          <a:endParaRPr lang="zh-TW" altLang="en-US"/>
        </a:p>
      </dgm:t>
    </dgm:pt>
    <dgm:pt modelId="{BEC49B0C-B647-44F1-ACFA-6785B0522653}" type="sibTrans" cxnId="{F4A3AD7C-C601-4723-9894-0F3D697A80A2}">
      <dgm:prSet/>
      <dgm:spPr/>
      <dgm:t>
        <a:bodyPr/>
        <a:lstStyle/>
        <a:p>
          <a:endParaRPr lang="zh-TW" altLang="en-US"/>
        </a:p>
      </dgm:t>
    </dgm:pt>
    <dgm:pt modelId="{B8E3AB0A-0294-4DD8-8229-EB239260DAF4}">
      <dgm:prSet/>
      <dgm:spPr/>
      <dgm:t>
        <a:bodyPr/>
        <a:lstStyle/>
        <a:p>
          <a:pPr rtl="0"/>
          <a:r>
            <a:rPr lang="zh-TW" b="1" smtClean="0"/>
            <a:t>自然搜尋流量</a:t>
          </a:r>
          <a:endParaRPr lang="zh-TW"/>
        </a:p>
      </dgm:t>
    </dgm:pt>
    <dgm:pt modelId="{1E6D0D5E-8018-4816-A8C5-85198CA67CD5}" type="parTrans" cxnId="{867FA5A7-61A0-47B1-A41F-878802DFF75F}">
      <dgm:prSet/>
      <dgm:spPr/>
      <dgm:t>
        <a:bodyPr/>
        <a:lstStyle/>
        <a:p>
          <a:endParaRPr lang="zh-TW" altLang="en-US"/>
        </a:p>
      </dgm:t>
    </dgm:pt>
    <dgm:pt modelId="{A078977D-6C3B-4B38-A8EE-37D7A7350DE2}" type="sibTrans" cxnId="{867FA5A7-61A0-47B1-A41F-878802DFF75F}">
      <dgm:prSet/>
      <dgm:spPr/>
      <dgm:t>
        <a:bodyPr/>
        <a:lstStyle/>
        <a:p>
          <a:endParaRPr lang="zh-TW" altLang="en-US"/>
        </a:p>
      </dgm:t>
    </dgm:pt>
    <dgm:pt modelId="{A5B9A587-604E-478D-9660-B7D950E9554C}">
      <dgm:prSet/>
      <dgm:spPr/>
      <dgm:t>
        <a:bodyPr/>
        <a:lstStyle/>
        <a:p>
          <a:pPr rtl="0"/>
          <a:r>
            <a:rPr lang="zh-TW" b="1" smtClean="0"/>
            <a:t>是指透過搜尋引擎輸入關鍵字搜尋後，點擊顯示結果中非廣告連結而進入網站的訪客。</a:t>
          </a:r>
          <a:endParaRPr lang="zh-TW"/>
        </a:p>
      </dgm:t>
    </dgm:pt>
    <dgm:pt modelId="{CE598246-49F9-4AD3-81B5-13DBC99AE741}" type="parTrans" cxnId="{FCAF4A58-3A31-46CB-804F-A017A9ACEF40}">
      <dgm:prSet/>
      <dgm:spPr/>
      <dgm:t>
        <a:bodyPr/>
        <a:lstStyle/>
        <a:p>
          <a:endParaRPr lang="zh-TW" altLang="en-US"/>
        </a:p>
      </dgm:t>
    </dgm:pt>
    <dgm:pt modelId="{059C5EDC-EFD4-482D-BB20-EE5873152C7A}" type="sibTrans" cxnId="{FCAF4A58-3A31-46CB-804F-A017A9ACEF40}">
      <dgm:prSet/>
      <dgm:spPr/>
      <dgm:t>
        <a:bodyPr/>
        <a:lstStyle/>
        <a:p>
          <a:endParaRPr lang="zh-TW" altLang="en-US"/>
        </a:p>
      </dgm:t>
    </dgm:pt>
    <dgm:pt modelId="{C724AB02-6B03-4A51-B1BE-6C7108F6F70A}" type="pres">
      <dgm:prSet presAssocID="{F27BCD7B-023A-4783-996F-5AD4FEF963D7}" presName="linear" presStyleCnt="0">
        <dgm:presLayoutVars>
          <dgm:animLvl val="lvl"/>
          <dgm:resizeHandles val="exact"/>
        </dgm:presLayoutVars>
      </dgm:prSet>
      <dgm:spPr/>
      <dgm:t>
        <a:bodyPr/>
        <a:lstStyle/>
        <a:p>
          <a:endParaRPr lang="zh-TW" altLang="en-US"/>
        </a:p>
      </dgm:t>
    </dgm:pt>
    <dgm:pt modelId="{7284EB23-77D6-4796-B3C9-7A30A8950063}" type="pres">
      <dgm:prSet presAssocID="{00C6AF2D-6A13-4059-A421-63631A90CE52}" presName="parentText" presStyleLbl="node1" presStyleIdx="0" presStyleCnt="2">
        <dgm:presLayoutVars>
          <dgm:chMax val="0"/>
          <dgm:bulletEnabled val="1"/>
        </dgm:presLayoutVars>
      </dgm:prSet>
      <dgm:spPr/>
      <dgm:t>
        <a:bodyPr/>
        <a:lstStyle/>
        <a:p>
          <a:endParaRPr lang="zh-TW" altLang="en-US"/>
        </a:p>
      </dgm:t>
    </dgm:pt>
    <dgm:pt modelId="{93380359-B7E7-48F2-92D6-B72085147A45}" type="pres">
      <dgm:prSet presAssocID="{00C6AF2D-6A13-4059-A421-63631A90CE52}" presName="childText" presStyleLbl="revTx" presStyleIdx="0" presStyleCnt="2">
        <dgm:presLayoutVars>
          <dgm:bulletEnabled val="1"/>
        </dgm:presLayoutVars>
      </dgm:prSet>
      <dgm:spPr/>
      <dgm:t>
        <a:bodyPr/>
        <a:lstStyle/>
        <a:p>
          <a:endParaRPr lang="zh-TW" altLang="en-US"/>
        </a:p>
      </dgm:t>
    </dgm:pt>
    <dgm:pt modelId="{9F05FBAE-1F61-4639-B965-BDF4C849499C}" type="pres">
      <dgm:prSet presAssocID="{B8E3AB0A-0294-4DD8-8229-EB239260DAF4}" presName="parentText" presStyleLbl="node1" presStyleIdx="1" presStyleCnt="2">
        <dgm:presLayoutVars>
          <dgm:chMax val="0"/>
          <dgm:bulletEnabled val="1"/>
        </dgm:presLayoutVars>
      </dgm:prSet>
      <dgm:spPr/>
      <dgm:t>
        <a:bodyPr/>
        <a:lstStyle/>
        <a:p>
          <a:endParaRPr lang="zh-TW" altLang="en-US"/>
        </a:p>
      </dgm:t>
    </dgm:pt>
    <dgm:pt modelId="{B1B3B735-EADE-4E9C-9DD5-ACE908AC98D3}" type="pres">
      <dgm:prSet presAssocID="{B8E3AB0A-0294-4DD8-8229-EB239260DAF4}" presName="childText" presStyleLbl="revTx" presStyleIdx="1" presStyleCnt="2">
        <dgm:presLayoutVars>
          <dgm:bulletEnabled val="1"/>
        </dgm:presLayoutVars>
      </dgm:prSet>
      <dgm:spPr/>
      <dgm:t>
        <a:bodyPr/>
        <a:lstStyle/>
        <a:p>
          <a:endParaRPr lang="zh-TW" altLang="en-US"/>
        </a:p>
      </dgm:t>
    </dgm:pt>
  </dgm:ptLst>
  <dgm:cxnLst>
    <dgm:cxn modelId="{EAA37D4F-09CD-41EF-8A5C-C21F83BFB18D}" type="presOf" srcId="{00C6AF2D-6A13-4059-A421-63631A90CE52}" destId="{7284EB23-77D6-4796-B3C9-7A30A8950063}" srcOrd="0" destOrd="0" presId="urn:microsoft.com/office/officeart/2005/8/layout/vList2"/>
    <dgm:cxn modelId="{867FA5A7-61A0-47B1-A41F-878802DFF75F}" srcId="{F27BCD7B-023A-4783-996F-5AD4FEF963D7}" destId="{B8E3AB0A-0294-4DD8-8229-EB239260DAF4}" srcOrd="1" destOrd="0" parTransId="{1E6D0D5E-8018-4816-A8C5-85198CA67CD5}" sibTransId="{A078977D-6C3B-4B38-A8EE-37D7A7350DE2}"/>
    <dgm:cxn modelId="{F4A3AD7C-C601-4723-9894-0F3D697A80A2}" srcId="{00C6AF2D-6A13-4059-A421-63631A90CE52}" destId="{44962861-D269-45FC-BF87-105BBDA25CE4}" srcOrd="0" destOrd="0" parTransId="{7FD5C57A-035E-4C7E-B8FA-0E91DDF4D7B0}" sibTransId="{BEC49B0C-B647-44F1-ACFA-6785B0522653}"/>
    <dgm:cxn modelId="{A77444C6-2642-4248-A926-130823741628}" type="presOf" srcId="{A5B9A587-604E-478D-9660-B7D950E9554C}" destId="{B1B3B735-EADE-4E9C-9DD5-ACE908AC98D3}" srcOrd="0" destOrd="0" presId="urn:microsoft.com/office/officeart/2005/8/layout/vList2"/>
    <dgm:cxn modelId="{3801262E-B7CB-4A5D-B7A9-54BEA9CA26D0}" type="presOf" srcId="{44962861-D269-45FC-BF87-105BBDA25CE4}" destId="{93380359-B7E7-48F2-92D6-B72085147A45}" srcOrd="0" destOrd="0" presId="urn:microsoft.com/office/officeart/2005/8/layout/vList2"/>
    <dgm:cxn modelId="{E353D816-7627-424D-B0EB-D82974B217A9}" srcId="{F27BCD7B-023A-4783-996F-5AD4FEF963D7}" destId="{00C6AF2D-6A13-4059-A421-63631A90CE52}" srcOrd="0" destOrd="0" parTransId="{974644D7-1764-4D1A-A649-95768F90A2E2}" sibTransId="{45AFC41A-53EF-467B-9517-BBFE734B7142}"/>
    <dgm:cxn modelId="{42BBEB4F-591A-475D-B09F-531A394E1A01}" type="presOf" srcId="{B8E3AB0A-0294-4DD8-8229-EB239260DAF4}" destId="{9F05FBAE-1F61-4639-B965-BDF4C849499C}" srcOrd="0" destOrd="0" presId="urn:microsoft.com/office/officeart/2005/8/layout/vList2"/>
    <dgm:cxn modelId="{FCAF4A58-3A31-46CB-804F-A017A9ACEF40}" srcId="{B8E3AB0A-0294-4DD8-8229-EB239260DAF4}" destId="{A5B9A587-604E-478D-9660-B7D950E9554C}" srcOrd="0" destOrd="0" parTransId="{CE598246-49F9-4AD3-81B5-13DBC99AE741}" sibTransId="{059C5EDC-EFD4-482D-BB20-EE5873152C7A}"/>
    <dgm:cxn modelId="{3880D7B0-DD23-423C-B89B-C87A23F18556}" type="presOf" srcId="{F27BCD7B-023A-4783-996F-5AD4FEF963D7}" destId="{C724AB02-6B03-4A51-B1BE-6C7108F6F70A}" srcOrd="0" destOrd="0" presId="urn:microsoft.com/office/officeart/2005/8/layout/vList2"/>
    <dgm:cxn modelId="{A31322BB-ADFF-4B9C-A26C-D75036E600D9}" type="presParOf" srcId="{C724AB02-6B03-4A51-B1BE-6C7108F6F70A}" destId="{7284EB23-77D6-4796-B3C9-7A30A8950063}" srcOrd="0" destOrd="0" presId="urn:microsoft.com/office/officeart/2005/8/layout/vList2"/>
    <dgm:cxn modelId="{D050FB71-60CA-493E-8CC9-6DFBE5FB2BE6}" type="presParOf" srcId="{C724AB02-6B03-4A51-B1BE-6C7108F6F70A}" destId="{93380359-B7E7-48F2-92D6-B72085147A45}" srcOrd="1" destOrd="0" presId="urn:microsoft.com/office/officeart/2005/8/layout/vList2"/>
    <dgm:cxn modelId="{0657F870-DC7A-4FDD-AECD-A0B33DE02447}" type="presParOf" srcId="{C724AB02-6B03-4A51-B1BE-6C7108F6F70A}" destId="{9F05FBAE-1F61-4639-B965-BDF4C849499C}" srcOrd="2" destOrd="0" presId="urn:microsoft.com/office/officeart/2005/8/layout/vList2"/>
    <dgm:cxn modelId="{43C99177-73D5-4144-AD21-EC70C65B8B83}" type="presParOf" srcId="{C724AB02-6B03-4A51-B1BE-6C7108F6F70A}" destId="{B1B3B735-EADE-4E9C-9DD5-ACE908AC98D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C574B-3ACF-439D-B20F-38CE855DFED5}">
      <dsp:nvSpPr>
        <dsp:cNvPr id="0" name=""/>
        <dsp:cNvSpPr/>
      </dsp:nvSpPr>
      <dsp:spPr>
        <a:xfrm rot="16200000">
          <a:off x="-808949" y="812894"/>
          <a:ext cx="3010113" cy="1384325"/>
        </a:xfrm>
        <a:prstGeom prst="flowChartManualOperation">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18919" bIns="0" numCol="1" spcCol="1270" anchor="ctr" anchorCtr="0">
          <a:noAutofit/>
        </a:bodyPr>
        <a:lstStyle/>
        <a:p>
          <a:pPr lvl="0" algn="ctr" defTabSz="844550" rtl="0">
            <a:lnSpc>
              <a:spcPct val="90000"/>
            </a:lnSpc>
            <a:spcBef>
              <a:spcPct val="0"/>
            </a:spcBef>
            <a:spcAft>
              <a:spcPct val="35000"/>
            </a:spcAft>
          </a:pPr>
          <a:r>
            <a:rPr kumimoji="1" lang="zh-TW" sz="1900" b="1" kern="1200" smtClean="0"/>
            <a:t>談論者</a:t>
          </a:r>
          <a:r>
            <a:rPr kumimoji="1" lang="en-US" sz="1900" b="1" kern="1200" smtClean="0"/>
            <a:t>(Talkers)</a:t>
          </a:r>
          <a:endParaRPr lang="zh-TW" sz="1900" b="1" kern="1200"/>
        </a:p>
      </dsp:txBody>
      <dsp:txXfrm rot="5400000">
        <a:off x="3945" y="602023"/>
        <a:ext cx="1384325" cy="1806067"/>
      </dsp:txXfrm>
    </dsp:sp>
    <dsp:sp modelId="{801A0574-1D3B-40CB-A996-A60142920412}">
      <dsp:nvSpPr>
        <dsp:cNvPr id="0" name=""/>
        <dsp:cNvSpPr/>
      </dsp:nvSpPr>
      <dsp:spPr>
        <a:xfrm rot="16200000">
          <a:off x="679200" y="812894"/>
          <a:ext cx="3010113" cy="1384325"/>
        </a:xfrm>
        <a:prstGeom prst="flowChartManualOperation">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18919" bIns="0" numCol="1" spcCol="1270" anchor="ctr" anchorCtr="0">
          <a:noAutofit/>
        </a:bodyPr>
        <a:lstStyle/>
        <a:p>
          <a:pPr lvl="0" algn="ctr" defTabSz="844550" rtl="0">
            <a:lnSpc>
              <a:spcPct val="90000"/>
            </a:lnSpc>
            <a:spcBef>
              <a:spcPct val="0"/>
            </a:spcBef>
            <a:spcAft>
              <a:spcPct val="35000"/>
            </a:spcAft>
          </a:pPr>
          <a:r>
            <a:rPr kumimoji="1" lang="zh-TW" sz="1900" b="1" kern="1200" smtClean="0"/>
            <a:t>話題</a:t>
          </a:r>
          <a:r>
            <a:rPr kumimoji="1" lang="en-US" sz="1900" b="1" kern="1200" smtClean="0"/>
            <a:t>(Topics)</a:t>
          </a:r>
          <a:endParaRPr lang="zh-TW" sz="1900" b="1" kern="1200"/>
        </a:p>
      </dsp:txBody>
      <dsp:txXfrm rot="5400000">
        <a:off x="1492094" y="602023"/>
        <a:ext cx="1384325" cy="1806067"/>
      </dsp:txXfrm>
    </dsp:sp>
    <dsp:sp modelId="{B071ADD4-087E-4E78-A59E-68ED4FAACC73}">
      <dsp:nvSpPr>
        <dsp:cNvPr id="0" name=""/>
        <dsp:cNvSpPr/>
      </dsp:nvSpPr>
      <dsp:spPr>
        <a:xfrm rot="16200000">
          <a:off x="2167351" y="812894"/>
          <a:ext cx="3010113" cy="1384325"/>
        </a:xfrm>
        <a:prstGeom prst="flowChartManualOperation">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18919" bIns="0" numCol="1" spcCol="1270" anchor="ctr" anchorCtr="0">
          <a:noAutofit/>
        </a:bodyPr>
        <a:lstStyle/>
        <a:p>
          <a:pPr lvl="0" algn="ctr" defTabSz="844550" rtl="0">
            <a:lnSpc>
              <a:spcPct val="90000"/>
            </a:lnSpc>
            <a:spcBef>
              <a:spcPct val="0"/>
            </a:spcBef>
            <a:spcAft>
              <a:spcPct val="35000"/>
            </a:spcAft>
          </a:pPr>
          <a:r>
            <a:rPr kumimoji="1" lang="zh-TW" sz="1900" b="1" kern="1200" smtClean="0"/>
            <a:t>工具</a:t>
          </a:r>
          <a:r>
            <a:rPr kumimoji="1" lang="en-US" sz="1900" b="1" kern="1200" smtClean="0"/>
            <a:t>(Tools)</a:t>
          </a:r>
          <a:endParaRPr lang="zh-TW" sz="1900" b="1" kern="1200"/>
        </a:p>
      </dsp:txBody>
      <dsp:txXfrm rot="5400000">
        <a:off x="2980245" y="602023"/>
        <a:ext cx="1384325" cy="1806067"/>
      </dsp:txXfrm>
    </dsp:sp>
    <dsp:sp modelId="{644EE4C7-5E6C-4564-99FE-D2EFAD72D4B3}">
      <dsp:nvSpPr>
        <dsp:cNvPr id="0" name=""/>
        <dsp:cNvSpPr/>
      </dsp:nvSpPr>
      <dsp:spPr>
        <a:xfrm rot="16200000">
          <a:off x="3655501" y="812894"/>
          <a:ext cx="3010113" cy="1384325"/>
        </a:xfrm>
        <a:prstGeom prst="flowChartManualOperation">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18919" bIns="0" numCol="1" spcCol="1270" anchor="ctr" anchorCtr="0">
          <a:noAutofit/>
        </a:bodyPr>
        <a:lstStyle/>
        <a:p>
          <a:pPr lvl="0" algn="ctr" defTabSz="844550" rtl="0">
            <a:lnSpc>
              <a:spcPct val="90000"/>
            </a:lnSpc>
            <a:spcBef>
              <a:spcPct val="0"/>
            </a:spcBef>
            <a:spcAft>
              <a:spcPct val="35000"/>
            </a:spcAft>
          </a:pPr>
          <a:r>
            <a:rPr kumimoji="1" lang="zh-TW" sz="1900" b="1" kern="1200" smtClean="0"/>
            <a:t>參與</a:t>
          </a:r>
          <a:r>
            <a:rPr kumimoji="1" lang="en-US" sz="1900" b="1" kern="1200" smtClean="0"/>
            <a:t>(Taking Part)</a:t>
          </a:r>
          <a:endParaRPr lang="zh-TW" sz="1900" b="1" kern="1200"/>
        </a:p>
      </dsp:txBody>
      <dsp:txXfrm rot="5400000">
        <a:off x="4468395" y="602023"/>
        <a:ext cx="1384325" cy="1806067"/>
      </dsp:txXfrm>
    </dsp:sp>
    <dsp:sp modelId="{DEAA4903-2549-494B-BF53-3EEA3A565395}">
      <dsp:nvSpPr>
        <dsp:cNvPr id="0" name=""/>
        <dsp:cNvSpPr/>
      </dsp:nvSpPr>
      <dsp:spPr>
        <a:xfrm rot="16200000">
          <a:off x="5143651" y="812894"/>
          <a:ext cx="3010113" cy="1384325"/>
        </a:xfrm>
        <a:prstGeom prst="flowChartManualOperation">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18919" bIns="0" numCol="1" spcCol="1270" anchor="ctr" anchorCtr="0">
          <a:noAutofit/>
        </a:bodyPr>
        <a:lstStyle/>
        <a:p>
          <a:pPr lvl="0" algn="ctr" defTabSz="844550" rtl="0">
            <a:lnSpc>
              <a:spcPct val="90000"/>
            </a:lnSpc>
            <a:spcBef>
              <a:spcPct val="0"/>
            </a:spcBef>
            <a:spcAft>
              <a:spcPct val="35000"/>
            </a:spcAft>
          </a:pPr>
          <a:r>
            <a:rPr kumimoji="1" lang="zh-TW" sz="1900" b="1" kern="1200" smtClean="0"/>
            <a:t>跟蹤</a:t>
          </a:r>
          <a:r>
            <a:rPr kumimoji="1" lang="en-US" sz="1900" b="1" kern="1200" smtClean="0"/>
            <a:t>(Tracking)</a:t>
          </a:r>
          <a:endParaRPr lang="zh-TW" sz="1900" b="1" kern="1200"/>
        </a:p>
      </dsp:txBody>
      <dsp:txXfrm rot="5400000">
        <a:off x="5956545" y="602023"/>
        <a:ext cx="1384325" cy="18060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91CF68-302D-492C-9126-1D44861D0011}">
      <dsp:nvSpPr>
        <dsp:cNvPr id="0" name=""/>
        <dsp:cNvSpPr/>
      </dsp:nvSpPr>
      <dsp:spPr>
        <a:xfrm>
          <a:off x="0" y="215432"/>
          <a:ext cx="7683192" cy="972489"/>
        </a:xfrm>
        <a:prstGeom prst="roundRect">
          <a:avLst/>
        </a:prstGeom>
        <a:solidFill>
          <a:schemeClr val="accent2">
            <a:hueOff val="0"/>
            <a:satOff val="0"/>
            <a:lumOff val="0"/>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zh-TW" sz="3100" b="1" kern="1200" smtClean="0"/>
            <a:t>直接流量</a:t>
          </a:r>
          <a:endParaRPr lang="zh-TW" sz="3100" kern="1200"/>
        </a:p>
      </dsp:txBody>
      <dsp:txXfrm>
        <a:off x="47473" y="262905"/>
        <a:ext cx="7588246" cy="877543"/>
      </dsp:txXfrm>
    </dsp:sp>
    <dsp:sp modelId="{B3552D23-3318-4511-AAFD-4E3F49D8B2B8}">
      <dsp:nvSpPr>
        <dsp:cNvPr id="0" name=""/>
        <dsp:cNvSpPr/>
      </dsp:nvSpPr>
      <dsp:spPr>
        <a:xfrm>
          <a:off x="0" y="1187922"/>
          <a:ext cx="7683192" cy="1058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941" tIns="39370" rIns="220472" bIns="39370" numCol="1" spcCol="1270" anchor="t" anchorCtr="0">
          <a:noAutofit/>
        </a:bodyPr>
        <a:lstStyle/>
        <a:p>
          <a:pPr marL="228600" lvl="1" indent="-228600" algn="l" defTabSz="1066800" rtl="0">
            <a:lnSpc>
              <a:spcPct val="90000"/>
            </a:lnSpc>
            <a:spcBef>
              <a:spcPct val="0"/>
            </a:spcBef>
            <a:spcAft>
              <a:spcPct val="20000"/>
            </a:spcAft>
            <a:buChar char="••"/>
          </a:pPr>
          <a:r>
            <a:rPr lang="zh-TW" sz="2400" b="1" kern="1200" smtClean="0"/>
            <a:t>是指直接輸入網址進入網址的訪客、透過書籤或我的最愛、手機應用程式或是軟體裡面的連結。</a:t>
          </a:r>
          <a:endParaRPr lang="zh-TW" sz="2400" kern="1200"/>
        </a:p>
      </dsp:txBody>
      <dsp:txXfrm>
        <a:off x="0" y="1187922"/>
        <a:ext cx="7683192" cy="1058805"/>
      </dsp:txXfrm>
    </dsp:sp>
    <dsp:sp modelId="{2F929450-762F-4348-9954-9BDA9A70531A}">
      <dsp:nvSpPr>
        <dsp:cNvPr id="0" name=""/>
        <dsp:cNvSpPr/>
      </dsp:nvSpPr>
      <dsp:spPr>
        <a:xfrm>
          <a:off x="0" y="2246727"/>
          <a:ext cx="7683192" cy="972489"/>
        </a:xfrm>
        <a:prstGeom prst="roundRect">
          <a:avLst/>
        </a:prstGeom>
        <a:solidFill>
          <a:schemeClr val="accent3">
            <a:hueOff val="0"/>
            <a:satOff val="0"/>
            <a:lumOff val="0"/>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zh-TW" sz="3100" b="1" kern="1200" smtClean="0"/>
            <a:t>推薦連結流量</a:t>
          </a:r>
          <a:endParaRPr lang="zh-TW" sz="3100" kern="1200"/>
        </a:p>
      </dsp:txBody>
      <dsp:txXfrm>
        <a:off x="47473" y="2294200"/>
        <a:ext cx="7588246" cy="877543"/>
      </dsp:txXfrm>
    </dsp:sp>
    <dsp:sp modelId="{AFFFA2FF-A087-4FAF-B213-BE842CD93F50}">
      <dsp:nvSpPr>
        <dsp:cNvPr id="0" name=""/>
        <dsp:cNvSpPr/>
      </dsp:nvSpPr>
      <dsp:spPr>
        <a:xfrm>
          <a:off x="0" y="3219216"/>
          <a:ext cx="7683192" cy="1507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941" tIns="39370" rIns="220472" bIns="39370" numCol="1" spcCol="1270" anchor="t" anchorCtr="0">
          <a:noAutofit/>
        </a:bodyPr>
        <a:lstStyle/>
        <a:p>
          <a:pPr marL="228600" lvl="1" indent="-228600" algn="l" defTabSz="1066800" rtl="0">
            <a:lnSpc>
              <a:spcPct val="90000"/>
            </a:lnSpc>
            <a:spcBef>
              <a:spcPct val="0"/>
            </a:spcBef>
            <a:spcAft>
              <a:spcPct val="20000"/>
            </a:spcAft>
            <a:buChar char="••"/>
          </a:pPr>
          <a:r>
            <a:rPr lang="zh-TW" sz="2400" b="1" kern="1200" dirty="0" smtClean="0"/>
            <a:t>是指訪客透過哪些網站的超連結轉連到此，網路書籤、微網誌、或其他的引用來源</a:t>
          </a:r>
          <a:r>
            <a:rPr lang="en-US" sz="2400" b="1" kern="1200" dirty="0" smtClean="0"/>
            <a:t>(</a:t>
          </a:r>
          <a:r>
            <a:rPr lang="zh-TW" sz="2400" b="1" kern="1200" dirty="0" smtClean="0"/>
            <a:t>如部落格、論壇、</a:t>
          </a:r>
          <a:r>
            <a:rPr lang="en-US" sz="2400" b="1" kern="1200" dirty="0" smtClean="0"/>
            <a:t>Yahoo!</a:t>
          </a:r>
          <a:r>
            <a:rPr lang="zh-TW" sz="2400" b="1" kern="1200" dirty="0" smtClean="0"/>
            <a:t>奇摩知識</a:t>
          </a:r>
          <a:r>
            <a:rPr lang="en-US" sz="2400" b="1" kern="1200" dirty="0" smtClean="0"/>
            <a:t>+)</a:t>
          </a:r>
          <a:r>
            <a:rPr lang="zh-TW" sz="2400" b="1" kern="1200" dirty="0" smtClean="0"/>
            <a:t>都會是「推薦連結網站」的來源。</a:t>
          </a:r>
          <a:endParaRPr lang="zh-TW" sz="2400" kern="1200" dirty="0"/>
        </a:p>
      </dsp:txBody>
      <dsp:txXfrm>
        <a:off x="0" y="3219216"/>
        <a:ext cx="7683192" cy="15079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4EB23-77D6-4796-B3C9-7A30A8950063}">
      <dsp:nvSpPr>
        <dsp:cNvPr id="0" name=""/>
        <dsp:cNvSpPr/>
      </dsp:nvSpPr>
      <dsp:spPr>
        <a:xfrm>
          <a:off x="0" y="112399"/>
          <a:ext cx="7683192" cy="1129342"/>
        </a:xfrm>
        <a:prstGeom prst="roundRect">
          <a:avLst/>
        </a:prstGeom>
        <a:solidFill>
          <a:schemeClr val="accent2">
            <a:hueOff val="0"/>
            <a:satOff val="0"/>
            <a:lumOff val="0"/>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zh-TW" sz="3600" b="1" kern="1200" smtClean="0"/>
            <a:t>廣告流量</a:t>
          </a:r>
          <a:endParaRPr lang="zh-TW" sz="3600" kern="1200"/>
        </a:p>
      </dsp:txBody>
      <dsp:txXfrm>
        <a:off x="55130" y="167529"/>
        <a:ext cx="7572932" cy="1019082"/>
      </dsp:txXfrm>
    </dsp:sp>
    <dsp:sp modelId="{93380359-B7E7-48F2-92D6-B72085147A45}">
      <dsp:nvSpPr>
        <dsp:cNvPr id="0" name=""/>
        <dsp:cNvSpPr/>
      </dsp:nvSpPr>
      <dsp:spPr>
        <a:xfrm>
          <a:off x="0" y="1241742"/>
          <a:ext cx="7683192" cy="1229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941" tIns="45720" rIns="256032" bIns="45720" numCol="1" spcCol="1270" anchor="t" anchorCtr="0">
          <a:noAutofit/>
        </a:bodyPr>
        <a:lstStyle/>
        <a:p>
          <a:pPr marL="285750" lvl="1" indent="-285750" algn="l" defTabSz="1244600" rtl="0">
            <a:lnSpc>
              <a:spcPct val="90000"/>
            </a:lnSpc>
            <a:spcBef>
              <a:spcPct val="0"/>
            </a:spcBef>
            <a:spcAft>
              <a:spcPct val="20000"/>
            </a:spcAft>
            <a:buChar char="••"/>
          </a:pPr>
          <a:r>
            <a:rPr lang="zh-TW" sz="2800" b="1" kern="1200" smtClean="0"/>
            <a:t>通常由點擊型</a:t>
          </a:r>
          <a:r>
            <a:rPr lang="en-US" sz="2800" b="1" kern="1200" smtClean="0"/>
            <a:t>Banner</a:t>
          </a:r>
          <a:r>
            <a:rPr lang="zh-TW" sz="2800" b="1" kern="1200" smtClean="0"/>
            <a:t>、關鍵字廣告及</a:t>
          </a:r>
          <a:r>
            <a:rPr lang="en-US" sz="2800" b="1" kern="1200" smtClean="0"/>
            <a:t>EDM</a:t>
          </a:r>
          <a:r>
            <a:rPr lang="zh-TW" sz="2800" b="1" kern="1200" smtClean="0"/>
            <a:t>而來，</a:t>
          </a:r>
          <a:r>
            <a:rPr lang="en-US" sz="2800" b="1" kern="1200" smtClean="0"/>
            <a:t>Facebook</a:t>
          </a:r>
          <a:r>
            <a:rPr lang="zh-TW" sz="2800" b="1" kern="1200" smtClean="0"/>
            <a:t>的廣告就是屬於此種。</a:t>
          </a:r>
          <a:endParaRPr lang="zh-TW" sz="2800" kern="1200"/>
        </a:p>
      </dsp:txBody>
      <dsp:txXfrm>
        <a:off x="0" y="1241742"/>
        <a:ext cx="7683192" cy="1229580"/>
      </dsp:txXfrm>
    </dsp:sp>
    <dsp:sp modelId="{9F05FBAE-1F61-4639-B965-BDF4C849499C}">
      <dsp:nvSpPr>
        <dsp:cNvPr id="0" name=""/>
        <dsp:cNvSpPr/>
      </dsp:nvSpPr>
      <dsp:spPr>
        <a:xfrm>
          <a:off x="0" y="2471322"/>
          <a:ext cx="7683192" cy="1129342"/>
        </a:xfrm>
        <a:prstGeom prst="roundRect">
          <a:avLst/>
        </a:prstGeom>
        <a:solidFill>
          <a:schemeClr val="accent3">
            <a:hueOff val="0"/>
            <a:satOff val="0"/>
            <a:lumOff val="0"/>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zh-TW" sz="3600" b="1" kern="1200" smtClean="0"/>
            <a:t>自然搜尋流量</a:t>
          </a:r>
          <a:endParaRPr lang="zh-TW" sz="3600" kern="1200"/>
        </a:p>
      </dsp:txBody>
      <dsp:txXfrm>
        <a:off x="55130" y="2526452"/>
        <a:ext cx="7572932" cy="1019082"/>
      </dsp:txXfrm>
    </dsp:sp>
    <dsp:sp modelId="{B1B3B735-EADE-4E9C-9DD5-ACE908AC98D3}">
      <dsp:nvSpPr>
        <dsp:cNvPr id="0" name=""/>
        <dsp:cNvSpPr/>
      </dsp:nvSpPr>
      <dsp:spPr>
        <a:xfrm>
          <a:off x="0" y="3600664"/>
          <a:ext cx="7683192" cy="1229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941" tIns="45720" rIns="256032" bIns="45720" numCol="1" spcCol="1270" anchor="t" anchorCtr="0">
          <a:noAutofit/>
        </a:bodyPr>
        <a:lstStyle/>
        <a:p>
          <a:pPr marL="285750" lvl="1" indent="-285750" algn="l" defTabSz="1244600" rtl="0">
            <a:lnSpc>
              <a:spcPct val="90000"/>
            </a:lnSpc>
            <a:spcBef>
              <a:spcPct val="0"/>
            </a:spcBef>
            <a:spcAft>
              <a:spcPct val="20000"/>
            </a:spcAft>
            <a:buChar char="••"/>
          </a:pPr>
          <a:r>
            <a:rPr lang="zh-TW" sz="2800" b="1" kern="1200" smtClean="0"/>
            <a:t>是指透過搜尋引擎輸入關鍵字搜尋後，點擊顯示結果中非廣告連結而進入網站的訪客。</a:t>
          </a:r>
          <a:endParaRPr lang="zh-TW" sz="2800" kern="1200"/>
        </a:p>
      </dsp:txBody>
      <dsp:txXfrm>
        <a:off x="0" y="3600664"/>
        <a:ext cx="7683192" cy="122958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6F5F3B5-1B47-494C-AA04-16A188C7A623}" type="datetimeFigureOut">
              <a:rPr lang="zh-TW" altLang="en-US" smtClean="0"/>
              <a:t>2020/5/2</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05CFB0D-5FE7-41B3-9093-FE16E212D582}" type="slidenum">
              <a:rPr lang="zh-TW" altLang="en-US" smtClean="0"/>
              <a:t>‹#›</a:t>
            </a:fld>
            <a:endParaRPr lang="zh-TW" altLang="en-US"/>
          </a:p>
        </p:txBody>
      </p:sp>
    </p:spTree>
    <p:extLst>
      <p:ext uri="{BB962C8B-B14F-4D97-AF65-F5344CB8AC3E}">
        <p14:creationId xmlns:p14="http://schemas.microsoft.com/office/powerpoint/2010/main" val="40905065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ea typeface="新細明體" pitchFamily="18" charset="-120"/>
              </a:defRPr>
            </a:lvl1pPr>
          </a:lstStyle>
          <a:p>
            <a:pPr>
              <a:defRPr/>
            </a:pPr>
            <a:endParaRPr lang="en-US" altLang="zh-TW"/>
          </a:p>
        </p:txBody>
      </p:sp>
      <p:sp>
        <p:nvSpPr>
          <p:cNvPr id="512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ea typeface="新細明體" pitchFamily="18" charset="-120"/>
              </a:defRPr>
            </a:lvl1pPr>
          </a:lstStyle>
          <a:p>
            <a:pPr>
              <a:defRPr/>
            </a:pPr>
            <a:endParaRPr lang="en-US" altLang="zh-TW"/>
          </a:p>
        </p:txBody>
      </p:sp>
      <p:sp>
        <p:nvSpPr>
          <p:cNvPr id="624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ea typeface="新細明體" pitchFamily="18" charset="-120"/>
              </a:defRPr>
            </a:lvl1pPr>
          </a:lstStyle>
          <a:p>
            <a:pPr>
              <a:defRPr/>
            </a:pPr>
            <a:endParaRPr lang="en-US" altLang="zh-TW"/>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ea typeface="新細明體" pitchFamily="18" charset="-120"/>
              </a:defRPr>
            </a:lvl1pPr>
          </a:lstStyle>
          <a:p>
            <a:pPr>
              <a:defRPr/>
            </a:pPr>
            <a:fld id="{1BBF3C0B-35CE-4945-80FA-C09464172FBB}" type="slidenum">
              <a:rPr lang="en-US" altLang="zh-TW"/>
              <a:pPr>
                <a:defRPr/>
              </a:pPr>
              <a:t>‹#›</a:t>
            </a:fld>
            <a:endParaRPr lang="en-US" altLang="zh-TW"/>
          </a:p>
        </p:txBody>
      </p:sp>
    </p:spTree>
    <p:extLst>
      <p:ext uri="{BB962C8B-B14F-4D97-AF65-F5344CB8AC3E}">
        <p14:creationId xmlns:p14="http://schemas.microsoft.com/office/powerpoint/2010/main" val="28311537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1BBF3C0B-35CE-4945-80FA-C09464172FBB}" type="slidenum">
              <a:rPr lang="en-US" altLang="zh-TW" smtClean="0"/>
              <a:pPr>
                <a:defRPr/>
              </a:pPr>
              <a:t>1</a:t>
            </a:fld>
            <a:endParaRPr lang="en-US" altLang="zh-TW"/>
          </a:p>
        </p:txBody>
      </p:sp>
    </p:spTree>
    <p:extLst>
      <p:ext uri="{BB962C8B-B14F-4D97-AF65-F5344CB8AC3E}">
        <p14:creationId xmlns:p14="http://schemas.microsoft.com/office/powerpoint/2010/main" val="642330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slide" Target="../slides/slide2.xml"/><Relationship Id="rId1" Type="http://schemas.openxmlformats.org/officeDocument/2006/relationships/slideMaster" Target="../slideMasters/slideMaster1.xml"/><Relationship Id="rId4" Type="http://schemas.openxmlformats.org/officeDocument/2006/relationships/slide" Target="../slides/slide5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slide" Target="../slides/slide2.xml"/><Relationship Id="rId1" Type="http://schemas.openxmlformats.org/officeDocument/2006/relationships/slideMaster" Target="../slideMasters/slideMaster1.xml"/><Relationship Id="rId4" Type="http://schemas.openxmlformats.org/officeDocument/2006/relationships/slide" Target="../slides/slide5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Ref idx="1003">
        <a:schemeClr val="bg2"/>
      </p:bgRef>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476672"/>
            <a:ext cx="7543800" cy="1872209"/>
          </a:xfrm>
        </p:spPr>
        <p:txBody>
          <a:bodyPr anchor="b">
            <a:normAutofit/>
          </a:bodyPr>
          <a:lstStyle>
            <a:lvl1pPr algn="l">
              <a:lnSpc>
                <a:spcPct val="85000"/>
              </a:lnSpc>
              <a:defRPr sz="6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825038" y="2564904"/>
            <a:ext cx="7543800" cy="3456384"/>
          </a:xfrm>
        </p:spPr>
        <p:txBody>
          <a:bodyPr lIns="91440" rIns="91440">
            <a:normAutofit/>
          </a:bodyPr>
          <a:lstStyle>
            <a:lvl1pPr marL="0" indent="0" algn="just">
              <a:buNone/>
              <a:defRPr sz="2400" cap="all" spc="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cxnSp>
        <p:nvCxnSpPr>
          <p:cNvPr id="9" name="Straight Connector 8"/>
          <p:cNvCxnSpPr/>
          <p:nvPr/>
        </p:nvCxnSpPr>
        <p:spPr>
          <a:xfrm>
            <a:off x="822960" y="234888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3" name="圖片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251" y="6484367"/>
            <a:ext cx="1132381" cy="329009"/>
          </a:xfrm>
          <a:prstGeom prst="rect">
            <a:avLst/>
          </a:prstGeom>
        </p:spPr>
      </p:pic>
      <p:sp>
        <p:nvSpPr>
          <p:cNvPr id="10" name="投影片編號版面配置區 9"/>
          <p:cNvSpPr>
            <a:spLocks noGrp="1"/>
          </p:cNvSpPr>
          <p:nvPr>
            <p:ph type="sldNum" sz="quarter" idx="10"/>
          </p:nvPr>
        </p:nvSpPr>
        <p:spPr>
          <a:xfrm>
            <a:off x="8052477" y="6448251"/>
            <a:ext cx="984019" cy="365125"/>
          </a:xfrm>
          <a:prstGeom prst="rect">
            <a:avLst/>
          </a:prstGeom>
        </p:spPr>
        <p:txBody>
          <a:bodyPr/>
          <a:lstStyle>
            <a:lvl1pPr algn="r">
              <a:defRPr sz="1800">
                <a:latin typeface="+mn-lt"/>
              </a:defRPr>
            </a:lvl1pPr>
          </a:lstStyle>
          <a:p>
            <a:pPr>
              <a:defRPr/>
            </a:pPr>
            <a:fld id="{CA7C7EC0-6DAA-4391-9864-F45CE2AB64E0}" type="slidenum">
              <a:rPr lang="en-US" altLang="zh-TW" smtClean="0"/>
              <a:pPr>
                <a:defRPr/>
              </a:pPr>
              <a:t>‹#›</a:t>
            </a:fld>
            <a:endParaRPr lang="en-US" altLang="zh-TW"/>
          </a:p>
        </p:txBody>
      </p:sp>
    </p:spTree>
    <p:extLst>
      <p:ext uri="{BB962C8B-B14F-4D97-AF65-F5344CB8AC3E}">
        <p14:creationId xmlns:p14="http://schemas.microsoft.com/office/powerpoint/2010/main" val="319516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marL="182563" indent="-182563" hangingPunct="0">
              <a:lnSpc>
                <a:spcPct val="100000"/>
              </a:lnSpc>
              <a:spcAft>
                <a:spcPts val="60"/>
              </a:spcAft>
              <a:defRPr sz="3200"/>
            </a:lvl1pPr>
            <a:lvl2pPr hangingPunct="0">
              <a:lnSpc>
                <a:spcPct val="100000"/>
              </a:lnSpc>
              <a:spcAft>
                <a:spcPts val="60"/>
              </a:spcAft>
              <a:defRPr sz="2400"/>
            </a:lvl2pPr>
            <a:lvl3pPr hangingPunct="0">
              <a:lnSpc>
                <a:spcPct val="100000"/>
              </a:lnSpc>
              <a:spcAft>
                <a:spcPts val="60"/>
              </a:spcAft>
              <a:defRPr sz="1800"/>
            </a:lvl3pPr>
            <a:lvl4pPr hangingPunct="0">
              <a:lnSpc>
                <a:spcPct val="100000"/>
              </a:lnSpc>
              <a:spcAft>
                <a:spcPts val="60"/>
              </a:spcAft>
              <a:defRPr sz="1800"/>
            </a:lvl4pPr>
            <a:lvl5pPr hangingPunct="0">
              <a:lnSpc>
                <a:spcPct val="100000"/>
              </a:lnSpc>
              <a:spcAft>
                <a:spcPts val="60"/>
              </a:spcAft>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Text Box 17">
            <a:hlinkClick r:id="rId2" action="ppaction://hlinksldjump"/>
          </p:cNvPr>
          <p:cNvSpPr txBox="1">
            <a:spLocks noChangeArrowheads="1"/>
          </p:cNvSpPr>
          <p:nvPr/>
        </p:nvSpPr>
        <p:spPr bwMode="auto">
          <a:xfrm>
            <a:off x="5968011" y="6431744"/>
            <a:ext cx="645591" cy="338554"/>
          </a:xfrm>
          <a:prstGeom prst="rect">
            <a:avLst/>
          </a:prstGeom>
          <a:ln/>
          <a:extLst/>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ctr" eaLnBrk="1" hangingPunct="1">
              <a:defRPr/>
            </a:pPr>
            <a:r>
              <a:rPr lang="en-US" altLang="zh-TW" sz="1600" dirty="0" smtClean="0">
                <a:solidFill>
                  <a:schemeClr val="tx1"/>
                </a:solidFill>
                <a:ea typeface="新細明體" charset="-120"/>
              </a:rPr>
              <a:t>11-1</a:t>
            </a:r>
          </a:p>
        </p:txBody>
      </p:sp>
      <p:sp>
        <p:nvSpPr>
          <p:cNvPr id="8" name="AutoShape 18">
            <a:hlinkClick r:id="" action="ppaction://hlinkshowjump?jump=firstslide" highlightClick="1"/>
          </p:cNvPr>
          <p:cNvSpPr>
            <a:spLocks noChangeArrowheads="1"/>
          </p:cNvSpPr>
          <p:nvPr/>
        </p:nvSpPr>
        <p:spPr bwMode="auto">
          <a:xfrm>
            <a:off x="5677498" y="6507894"/>
            <a:ext cx="217488" cy="215900"/>
          </a:xfrm>
          <a:prstGeom prst="actionButtonHome">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000" b="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2000" b="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2000" b="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2000" b="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2000" b="1">
                <a:solidFill>
                  <a:schemeClr val="tx1"/>
                </a:solidFill>
                <a:latin typeface="Arial" panose="020B0604020202020204" pitchFamily="34" charset="0"/>
                <a:ea typeface="微軟正黑體" panose="020B0604030504040204" pitchFamily="34" charset="-120"/>
              </a:defRPr>
            </a:lvl5pPr>
            <a:lvl6pPr marL="25146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6pPr>
            <a:lvl7pPr marL="29718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7pPr>
            <a:lvl8pPr marL="34290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8pPr>
            <a:lvl9pPr marL="38862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9pPr>
          </a:lstStyle>
          <a:p>
            <a:pPr eaLnBrk="1" hangingPunct="1"/>
            <a:endParaRPr lang="zh-TW" altLang="en-US"/>
          </a:p>
        </p:txBody>
      </p:sp>
      <p:sp>
        <p:nvSpPr>
          <p:cNvPr id="9" name="Text Box 19">
            <a:hlinkClick r:id="rId3" action="ppaction://hlinksldjump"/>
          </p:cNvPr>
          <p:cNvSpPr txBox="1">
            <a:spLocks noChangeArrowheads="1"/>
          </p:cNvSpPr>
          <p:nvPr/>
        </p:nvSpPr>
        <p:spPr bwMode="auto">
          <a:xfrm>
            <a:off x="6688105" y="6431744"/>
            <a:ext cx="646981" cy="338554"/>
          </a:xfrm>
          <a:prstGeom prst="rect">
            <a:avLst/>
          </a:prstGeom>
          <a:ln/>
          <a:extLst/>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ctr" eaLnBrk="1" hangingPunct="1">
              <a:defRPr/>
            </a:pPr>
            <a:r>
              <a:rPr lang="en-US" altLang="zh-TW" sz="1600" dirty="0" smtClean="0">
                <a:solidFill>
                  <a:schemeClr val="tx1"/>
                </a:solidFill>
                <a:ea typeface="新細明體" charset="-120"/>
              </a:rPr>
              <a:t>11-2</a:t>
            </a:r>
          </a:p>
        </p:txBody>
      </p:sp>
      <p:sp>
        <p:nvSpPr>
          <p:cNvPr id="10" name="Text Box 17">
            <a:hlinkClick r:id="rId4" action="ppaction://hlinksldjump"/>
          </p:cNvPr>
          <p:cNvSpPr txBox="1">
            <a:spLocks noChangeArrowheads="1"/>
          </p:cNvSpPr>
          <p:nvPr/>
        </p:nvSpPr>
        <p:spPr bwMode="auto">
          <a:xfrm>
            <a:off x="7409589" y="6431744"/>
            <a:ext cx="642888" cy="338554"/>
          </a:xfrm>
          <a:prstGeom prst="rect">
            <a:avLst/>
          </a:prstGeom>
          <a:ln/>
          <a:extLst/>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ctr" eaLnBrk="1" hangingPunct="1">
              <a:defRPr/>
            </a:pPr>
            <a:r>
              <a:rPr lang="en-US" altLang="zh-TW" sz="1600" dirty="0" smtClean="0">
                <a:solidFill>
                  <a:schemeClr val="tx1"/>
                </a:solidFill>
                <a:ea typeface="新細明體" charset="-120"/>
              </a:rPr>
              <a:t>11-3</a:t>
            </a:r>
          </a:p>
        </p:txBody>
      </p:sp>
      <p:sp>
        <p:nvSpPr>
          <p:cNvPr id="4" name="標題 3"/>
          <p:cNvSpPr>
            <a:spLocks noGrp="1"/>
          </p:cNvSpPr>
          <p:nvPr>
            <p:ph type="title"/>
          </p:nvPr>
        </p:nvSpPr>
        <p:spPr/>
        <p:txBody>
          <a:bodyPr/>
          <a:lstStyle/>
          <a:p>
            <a:r>
              <a:rPr lang="zh-TW" altLang="en-US" smtClean="0"/>
              <a:t>按一下以編輯母片標題樣式</a:t>
            </a:r>
            <a:endParaRPr lang="zh-TW" altLang="en-US"/>
          </a:p>
        </p:txBody>
      </p:sp>
      <p:sp>
        <p:nvSpPr>
          <p:cNvPr id="5" name="投影片編號版面配置區 4"/>
          <p:cNvSpPr>
            <a:spLocks noGrp="1"/>
          </p:cNvSpPr>
          <p:nvPr>
            <p:ph type="sldNum" sz="quarter" idx="10"/>
          </p:nvPr>
        </p:nvSpPr>
        <p:spPr>
          <a:xfrm>
            <a:off x="8052477" y="6448251"/>
            <a:ext cx="984019" cy="365125"/>
          </a:xfrm>
          <a:prstGeom prst="rect">
            <a:avLst/>
          </a:prstGeom>
        </p:spPr>
        <p:txBody>
          <a:bodyPr/>
          <a:lstStyle>
            <a:lvl1pPr algn="r">
              <a:defRPr sz="1800">
                <a:latin typeface="+mn-lt"/>
              </a:defRPr>
            </a:lvl1pPr>
          </a:lstStyle>
          <a:p>
            <a:pPr>
              <a:defRPr/>
            </a:pPr>
            <a:fld id="{6CC2834A-24C2-42CA-BCD6-CB5AA28BF97B}" type="slidenum">
              <a:rPr lang="en-US" altLang="zh-TW" smtClean="0"/>
              <a:pPr>
                <a:defRPr/>
              </a:pPr>
              <a:t>‹#›</a:t>
            </a:fld>
            <a:endParaRPr lang="en-US" altLang="zh-TW"/>
          </a:p>
        </p:txBody>
      </p:sp>
    </p:spTree>
    <p:extLst>
      <p:ext uri="{BB962C8B-B14F-4D97-AF65-F5344CB8AC3E}">
        <p14:creationId xmlns:p14="http://schemas.microsoft.com/office/powerpoint/2010/main" val="3454962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章節標題">
    <p:bg>
      <p:bgRef idx="1001">
        <a:schemeClr val="bg2"/>
      </p:bgRef>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611560" y="2060848"/>
            <a:ext cx="7543800" cy="3888432"/>
          </a:xfrm>
        </p:spPr>
        <p:txBody>
          <a:bodyPr lIns="91440" rIns="91440" anchor="t" anchorCtr="0">
            <a:normAutofit/>
          </a:bodyPr>
          <a:lstStyle>
            <a:lvl1pPr marL="0" indent="0">
              <a:buNone/>
              <a:defRPr sz="2800" cap="all" spc="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cxnSp>
        <p:nvCxnSpPr>
          <p:cNvPr id="9" name="Straight Connector 8"/>
          <p:cNvCxnSpPr/>
          <p:nvPr/>
        </p:nvCxnSpPr>
        <p:spPr>
          <a:xfrm>
            <a:off x="611560" y="1916832"/>
            <a:ext cx="784887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圖片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251" y="6484367"/>
            <a:ext cx="1132381" cy="329009"/>
          </a:xfrm>
          <a:prstGeom prst="rect">
            <a:avLst/>
          </a:prstGeom>
        </p:spPr>
      </p:pic>
      <p:sp>
        <p:nvSpPr>
          <p:cNvPr id="11" name="標題 10"/>
          <p:cNvSpPr>
            <a:spLocks noGrp="1"/>
          </p:cNvSpPr>
          <p:nvPr>
            <p:ph type="title"/>
          </p:nvPr>
        </p:nvSpPr>
        <p:spPr>
          <a:xfrm>
            <a:off x="611560" y="286604"/>
            <a:ext cx="8208912" cy="1533223"/>
          </a:xfrm>
        </p:spPr>
        <p:txBody>
          <a:bodyPr/>
          <a:lstStyle/>
          <a:p>
            <a:r>
              <a:rPr lang="zh-TW" altLang="en-US" smtClean="0"/>
              <a:t>按一下以編輯母片標題樣式</a:t>
            </a:r>
            <a:endParaRPr lang="zh-TW" altLang="en-US"/>
          </a:p>
        </p:txBody>
      </p:sp>
      <p:sp>
        <p:nvSpPr>
          <p:cNvPr id="12" name="投影片編號版面配置區 11"/>
          <p:cNvSpPr>
            <a:spLocks noGrp="1"/>
          </p:cNvSpPr>
          <p:nvPr>
            <p:ph type="sldNum" sz="quarter" idx="10"/>
          </p:nvPr>
        </p:nvSpPr>
        <p:spPr>
          <a:xfrm>
            <a:off x="8052477" y="6448251"/>
            <a:ext cx="984019" cy="365125"/>
          </a:xfrm>
          <a:prstGeom prst="rect">
            <a:avLst/>
          </a:prstGeom>
        </p:spPr>
        <p:txBody>
          <a:bodyPr/>
          <a:lstStyle/>
          <a:p>
            <a:pPr>
              <a:defRPr/>
            </a:pPr>
            <a:fld id="{B139DB0D-3227-4503-8102-D642210004DF}" type="slidenum">
              <a:rPr lang="en-US" altLang="zh-TW" smtClean="0"/>
              <a:pPr>
                <a:defRPr/>
              </a:pPr>
              <a:t>‹#›</a:t>
            </a:fld>
            <a:endParaRPr lang="en-US" altLang="zh-TW"/>
          </a:p>
        </p:txBody>
      </p:sp>
    </p:spTree>
    <p:extLst>
      <p:ext uri="{BB962C8B-B14F-4D97-AF65-F5344CB8AC3E}">
        <p14:creationId xmlns:p14="http://schemas.microsoft.com/office/powerpoint/2010/main" val="3287903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5" name="Slide Number Placeholder 4"/>
          <p:cNvSpPr>
            <a:spLocks noGrp="1"/>
          </p:cNvSpPr>
          <p:nvPr>
            <p:ph type="sldNum" sz="quarter" idx="12"/>
          </p:nvPr>
        </p:nvSpPr>
        <p:spPr>
          <a:xfrm>
            <a:off x="8052477" y="6448251"/>
            <a:ext cx="984019" cy="365125"/>
          </a:xfrm>
          <a:prstGeom prst="rect">
            <a:avLst/>
          </a:prstGeom>
        </p:spPr>
        <p:txBody>
          <a:bodyPr/>
          <a:lstStyle>
            <a:lvl1pPr algn="r">
              <a:defRPr sz="1800">
                <a:solidFill>
                  <a:schemeClr val="tx1"/>
                </a:solidFill>
                <a:latin typeface="+mn-lt"/>
              </a:defRPr>
            </a:lvl1pPr>
          </a:lstStyle>
          <a:p>
            <a:pPr>
              <a:defRPr/>
            </a:pPr>
            <a:fld id="{0A9A344C-2C18-4FDB-8F90-34F47F87CB9B}" type="slidenum">
              <a:rPr lang="en-US" altLang="zh-TW" smtClean="0"/>
              <a:pPr>
                <a:defRPr/>
              </a:pPr>
              <a:t>‹#›</a:t>
            </a:fld>
            <a:endParaRPr lang="en-US" altLang="zh-TW"/>
          </a:p>
        </p:txBody>
      </p:sp>
      <p:sp>
        <p:nvSpPr>
          <p:cNvPr id="7" name="AutoShape 18">
            <a:hlinkClick r:id="" action="ppaction://hlinkshowjump?jump=firstslide" highlightClick="1"/>
          </p:cNvPr>
          <p:cNvSpPr>
            <a:spLocks noChangeArrowheads="1"/>
          </p:cNvSpPr>
          <p:nvPr/>
        </p:nvSpPr>
        <p:spPr bwMode="auto">
          <a:xfrm>
            <a:off x="5677498" y="6507894"/>
            <a:ext cx="217488" cy="215900"/>
          </a:xfrm>
          <a:prstGeom prst="actionButtonHome">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000" b="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2000" b="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2000" b="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2000" b="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2000" b="1">
                <a:solidFill>
                  <a:schemeClr val="tx1"/>
                </a:solidFill>
                <a:latin typeface="Arial" panose="020B0604020202020204" pitchFamily="34" charset="0"/>
                <a:ea typeface="微軟正黑體" panose="020B0604030504040204" pitchFamily="34" charset="-120"/>
              </a:defRPr>
            </a:lvl5pPr>
            <a:lvl6pPr marL="25146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6pPr>
            <a:lvl7pPr marL="29718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7pPr>
            <a:lvl8pPr marL="34290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8pPr>
            <a:lvl9pPr marL="38862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9pPr>
          </a:lstStyle>
          <a:p>
            <a:pPr eaLnBrk="1" hangingPunct="1"/>
            <a:endParaRPr lang="zh-TW" altLang="en-US"/>
          </a:p>
        </p:txBody>
      </p:sp>
      <p:sp>
        <p:nvSpPr>
          <p:cNvPr id="11" name="AutoShape 18">
            <a:hlinkClick r:id="" action="ppaction://hlinkshowjump?jump=firstslide" highlightClick="1"/>
          </p:cNvPr>
          <p:cNvSpPr>
            <a:spLocks noChangeArrowheads="1"/>
          </p:cNvSpPr>
          <p:nvPr/>
        </p:nvSpPr>
        <p:spPr bwMode="auto">
          <a:xfrm>
            <a:off x="5677498" y="6507894"/>
            <a:ext cx="217488" cy="215900"/>
          </a:xfrm>
          <a:prstGeom prst="actionButtonHome">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000" b="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2000" b="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2000" b="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2000" b="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2000" b="1">
                <a:solidFill>
                  <a:schemeClr val="tx1"/>
                </a:solidFill>
                <a:latin typeface="Arial" panose="020B0604020202020204" pitchFamily="34" charset="0"/>
                <a:ea typeface="微軟正黑體" panose="020B0604030504040204" pitchFamily="34" charset="-120"/>
              </a:defRPr>
            </a:lvl5pPr>
            <a:lvl6pPr marL="25146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6pPr>
            <a:lvl7pPr marL="29718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7pPr>
            <a:lvl8pPr marL="34290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8pPr>
            <a:lvl9pPr marL="38862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9pPr>
          </a:lstStyle>
          <a:p>
            <a:pPr eaLnBrk="1" hangingPunct="1"/>
            <a:endParaRPr lang="zh-TW" altLang="en-US"/>
          </a:p>
        </p:txBody>
      </p:sp>
      <p:sp>
        <p:nvSpPr>
          <p:cNvPr id="31" name="Text Box 17">
            <a:hlinkClick r:id="rId2" action="ppaction://hlinksldjump"/>
          </p:cNvPr>
          <p:cNvSpPr txBox="1">
            <a:spLocks noChangeArrowheads="1"/>
          </p:cNvSpPr>
          <p:nvPr userDrawn="1"/>
        </p:nvSpPr>
        <p:spPr bwMode="auto">
          <a:xfrm>
            <a:off x="5968011" y="6431744"/>
            <a:ext cx="645591" cy="338554"/>
          </a:xfrm>
          <a:prstGeom prst="rect">
            <a:avLst/>
          </a:prstGeom>
          <a:ln/>
          <a:extLst/>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ctr" eaLnBrk="1" hangingPunct="1">
              <a:defRPr/>
            </a:pPr>
            <a:r>
              <a:rPr lang="en-US" altLang="zh-TW" sz="1600" dirty="0" smtClean="0">
                <a:solidFill>
                  <a:schemeClr val="tx1"/>
                </a:solidFill>
                <a:ea typeface="新細明體" charset="-120"/>
              </a:rPr>
              <a:t>11-1</a:t>
            </a:r>
          </a:p>
        </p:txBody>
      </p:sp>
      <p:sp>
        <p:nvSpPr>
          <p:cNvPr id="32" name="Text Box 19">
            <a:hlinkClick r:id="rId3" action="ppaction://hlinksldjump"/>
          </p:cNvPr>
          <p:cNvSpPr txBox="1">
            <a:spLocks noChangeArrowheads="1"/>
          </p:cNvSpPr>
          <p:nvPr userDrawn="1"/>
        </p:nvSpPr>
        <p:spPr bwMode="auto">
          <a:xfrm>
            <a:off x="6688105" y="6431744"/>
            <a:ext cx="646981" cy="338554"/>
          </a:xfrm>
          <a:prstGeom prst="rect">
            <a:avLst/>
          </a:prstGeom>
          <a:ln/>
          <a:extLst/>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ctr" eaLnBrk="1" hangingPunct="1">
              <a:defRPr/>
            </a:pPr>
            <a:r>
              <a:rPr lang="en-US" altLang="zh-TW" sz="1600" dirty="0" smtClean="0">
                <a:solidFill>
                  <a:schemeClr val="tx1"/>
                </a:solidFill>
                <a:ea typeface="新細明體" charset="-120"/>
              </a:rPr>
              <a:t>11-2</a:t>
            </a:r>
          </a:p>
        </p:txBody>
      </p:sp>
      <p:sp>
        <p:nvSpPr>
          <p:cNvPr id="33" name="Text Box 17">
            <a:hlinkClick r:id="rId4" action="ppaction://hlinksldjump"/>
          </p:cNvPr>
          <p:cNvSpPr txBox="1">
            <a:spLocks noChangeArrowheads="1"/>
          </p:cNvSpPr>
          <p:nvPr userDrawn="1"/>
        </p:nvSpPr>
        <p:spPr bwMode="auto">
          <a:xfrm>
            <a:off x="7409589" y="6431744"/>
            <a:ext cx="642888" cy="338554"/>
          </a:xfrm>
          <a:prstGeom prst="rect">
            <a:avLst/>
          </a:prstGeom>
          <a:ln/>
          <a:extLst/>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ctr" eaLnBrk="1" hangingPunct="1">
              <a:defRPr/>
            </a:pPr>
            <a:r>
              <a:rPr lang="en-US" altLang="zh-TW" sz="1600" dirty="0" smtClean="0">
                <a:solidFill>
                  <a:schemeClr val="tx1"/>
                </a:solidFill>
                <a:ea typeface="新細明體" charset="-120"/>
              </a:rPr>
              <a:t>11-3</a:t>
            </a:r>
          </a:p>
        </p:txBody>
      </p:sp>
    </p:spTree>
    <p:extLst>
      <p:ext uri="{BB962C8B-B14F-4D97-AF65-F5344CB8AC3E}">
        <p14:creationId xmlns:p14="http://schemas.microsoft.com/office/powerpoint/2010/main" val="5872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1560" y="286605"/>
            <a:ext cx="8208912" cy="821720"/>
          </a:xfrm>
          <a:prstGeom prst="rect">
            <a:avLst/>
          </a:prstGeom>
        </p:spPr>
        <p:txBody>
          <a:bodyPr vert="horz" lIns="91440" tIns="45720" rIns="91440" bIns="45720" rtlCol="0" anchor="b">
            <a:normAutofit/>
          </a:bodyPr>
          <a:lstStyle/>
          <a:p>
            <a:r>
              <a:rPr lang="zh-TW" altLang="en-US" dirty="0" smtClean="0"/>
              <a:t>按一下以編輯母片標題樣式</a:t>
            </a:r>
            <a:endParaRPr lang="en-US" dirty="0"/>
          </a:p>
        </p:txBody>
      </p:sp>
      <p:sp>
        <p:nvSpPr>
          <p:cNvPr id="3" name="Text Placeholder 2"/>
          <p:cNvSpPr>
            <a:spLocks noGrp="1"/>
          </p:cNvSpPr>
          <p:nvPr>
            <p:ph type="body" idx="1"/>
          </p:nvPr>
        </p:nvSpPr>
        <p:spPr>
          <a:xfrm>
            <a:off x="683569" y="1294668"/>
            <a:ext cx="7683192" cy="4942644"/>
          </a:xfrm>
          <a:prstGeom prst="rect">
            <a:avLst/>
          </a:prstGeom>
        </p:spPr>
        <p:txBody>
          <a:bodyPr vert="horz" lIns="0" tIns="45720" rIns="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cxnSp>
        <p:nvCxnSpPr>
          <p:cNvPr id="10" name="Straight Connector 9"/>
          <p:cNvCxnSpPr/>
          <p:nvPr/>
        </p:nvCxnSpPr>
        <p:spPr>
          <a:xfrm>
            <a:off x="539552" y="1108325"/>
            <a:ext cx="82809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6" name="圖片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7251" y="6532518"/>
            <a:ext cx="966653" cy="280858"/>
          </a:xfrm>
          <a:prstGeom prst="rect">
            <a:avLst/>
          </a:prstGeom>
        </p:spPr>
      </p:pic>
      <p:sp>
        <p:nvSpPr>
          <p:cNvPr id="17" name="Rectangle 10"/>
          <p:cNvSpPr>
            <a:spLocks noChangeArrowheads="1"/>
          </p:cNvSpPr>
          <p:nvPr/>
        </p:nvSpPr>
        <p:spPr bwMode="auto">
          <a:xfrm>
            <a:off x="13" y="1"/>
            <a:ext cx="9141618" cy="163643"/>
          </a:xfrm>
          <a:prstGeom prst="rect">
            <a:avLst/>
          </a:prstGeom>
          <a:solidFill>
            <a:schemeClr val="bg2">
              <a:lumMod val="50000"/>
            </a:schemeClr>
          </a:solidFill>
          <a:ln>
            <a:noFill/>
          </a:ln>
          <a:effectLst/>
        </p:spPr>
        <p:txBody>
          <a:bodyPr wrap="none" anchor="ctr"/>
          <a:lstStyle>
            <a:lvl1pPr eaLnBrk="0" hangingPunct="0">
              <a:defRPr kumimoji="1">
                <a:solidFill>
                  <a:schemeClr val="tx1"/>
                </a:solidFill>
                <a:latin typeface="微軟正黑體" panose="020B0604030504040204" pitchFamily="34" charset="-120"/>
                <a:ea typeface="微軟正黑體" panose="020B0604030504040204" pitchFamily="34" charset="-120"/>
              </a:defRPr>
            </a:lvl1pPr>
            <a:lvl2pPr marL="742950" indent="-285750" eaLnBrk="0" hangingPunct="0">
              <a:defRPr kumimoji="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defRPr kumimoji="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defRPr kumimoji="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defRPr kumimoji="1">
                <a:solidFill>
                  <a:schemeClr val="tx1"/>
                </a:solidFill>
                <a:latin typeface="微軟正黑體" panose="020B0604030504040204" pitchFamily="34" charset="-120"/>
                <a:ea typeface="微軟正黑體" panose="020B0604030504040204" pitchFamily="34" charset="-120"/>
              </a:defRPr>
            </a:lvl5pPr>
            <a:lvl6pPr marL="2514600" indent="-228600" algn="ctr" eaLnBrk="0" fontAlgn="base" hangingPunct="0">
              <a:spcBef>
                <a:spcPct val="0"/>
              </a:spcBef>
              <a:spcAft>
                <a:spcPct val="0"/>
              </a:spcAft>
              <a:defRPr kumimoji="1">
                <a:solidFill>
                  <a:schemeClr val="tx1"/>
                </a:solidFill>
                <a:latin typeface="微軟正黑體" panose="020B0604030504040204" pitchFamily="34" charset="-120"/>
                <a:ea typeface="微軟正黑體" panose="020B0604030504040204" pitchFamily="34" charset="-120"/>
              </a:defRPr>
            </a:lvl6pPr>
            <a:lvl7pPr marL="2971800" indent="-228600" algn="ctr" eaLnBrk="0" fontAlgn="base" hangingPunct="0">
              <a:spcBef>
                <a:spcPct val="0"/>
              </a:spcBef>
              <a:spcAft>
                <a:spcPct val="0"/>
              </a:spcAft>
              <a:defRPr kumimoji="1">
                <a:solidFill>
                  <a:schemeClr val="tx1"/>
                </a:solidFill>
                <a:latin typeface="微軟正黑體" panose="020B0604030504040204" pitchFamily="34" charset="-120"/>
                <a:ea typeface="微軟正黑體" panose="020B0604030504040204" pitchFamily="34" charset="-120"/>
              </a:defRPr>
            </a:lvl7pPr>
            <a:lvl8pPr marL="3429000" indent="-228600" algn="ctr" eaLnBrk="0" fontAlgn="base" hangingPunct="0">
              <a:spcBef>
                <a:spcPct val="0"/>
              </a:spcBef>
              <a:spcAft>
                <a:spcPct val="0"/>
              </a:spcAft>
              <a:defRPr kumimoji="1">
                <a:solidFill>
                  <a:schemeClr val="tx1"/>
                </a:solidFill>
                <a:latin typeface="微軟正黑體" panose="020B0604030504040204" pitchFamily="34" charset="-120"/>
                <a:ea typeface="微軟正黑體" panose="020B0604030504040204" pitchFamily="34" charset="-120"/>
              </a:defRPr>
            </a:lvl8pPr>
            <a:lvl9pPr marL="3886200" indent="-228600" algn="ctr" eaLnBrk="0" fontAlgn="base" hangingPunct="0">
              <a:spcBef>
                <a:spcPct val="0"/>
              </a:spcBef>
              <a:spcAft>
                <a:spcPct val="0"/>
              </a:spcAft>
              <a:defRPr kumimoji="1">
                <a:solidFill>
                  <a:schemeClr val="tx1"/>
                </a:solidFill>
                <a:latin typeface="微軟正黑體" panose="020B0604030504040204" pitchFamily="34" charset="-120"/>
                <a:ea typeface="微軟正黑體" panose="020B0604030504040204" pitchFamily="34" charset="-120"/>
              </a:defRPr>
            </a:lvl9pPr>
          </a:lstStyle>
          <a:p>
            <a:pPr eaLnBrk="1" hangingPunct="1"/>
            <a:endParaRPr lang="zh-TW" altLang="en-US"/>
          </a:p>
        </p:txBody>
      </p:sp>
      <p:sp>
        <p:nvSpPr>
          <p:cNvPr id="18" name="向右箭號 17"/>
          <p:cNvSpPr/>
          <p:nvPr/>
        </p:nvSpPr>
        <p:spPr>
          <a:xfrm>
            <a:off x="0" y="373429"/>
            <a:ext cx="571441" cy="648072"/>
          </a:xfrm>
          <a:prstGeom prst="rightArrow">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sz="quarter" idx="4"/>
          </p:nvPr>
        </p:nvSpPr>
        <p:spPr>
          <a:xfrm>
            <a:off x="6876256" y="6423654"/>
            <a:ext cx="2057400" cy="365125"/>
          </a:xfrm>
          <a:prstGeom prst="rect">
            <a:avLst/>
          </a:prstGeom>
        </p:spPr>
        <p:txBody>
          <a:bodyPr vert="horz" lIns="91440" tIns="45720" rIns="91440" bIns="45720" rtlCol="0" anchor="ctr"/>
          <a:lstStyle>
            <a:lvl1pPr algn="r">
              <a:defRPr sz="1800">
                <a:solidFill>
                  <a:schemeClr val="tx1"/>
                </a:solidFill>
                <a:latin typeface="+mn-lt"/>
              </a:defRPr>
            </a:lvl1pPr>
          </a:lstStyle>
          <a:p>
            <a:fld id="{B861AA22-6B57-48D3-9B92-9A80E62977B3}" type="slidenum">
              <a:rPr lang="zh-TW" altLang="en-US" smtClean="0"/>
              <a:pPr/>
              <a:t>‹#›</a:t>
            </a:fld>
            <a:endParaRPr lang="zh-TW" altLang="en-US"/>
          </a:p>
        </p:txBody>
      </p:sp>
    </p:spTree>
    <p:extLst>
      <p:ext uri="{BB962C8B-B14F-4D97-AF65-F5344CB8AC3E}">
        <p14:creationId xmlns:p14="http://schemas.microsoft.com/office/powerpoint/2010/main" val="19208846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hf hdr="0" ftr="0" dt="0"/>
  <p:txStyles>
    <p:titleStyle>
      <a:lvl1pPr algn="l" defTabSz="914400" rtl="0" eaLnBrk="1" latinLnBrk="0" hangingPunct="1">
        <a:lnSpc>
          <a:spcPct val="85000"/>
        </a:lnSpc>
        <a:spcBef>
          <a:spcPct val="0"/>
        </a:spcBef>
        <a:buNone/>
        <a:defRPr sz="4800" b="1" kern="1200" spc="-50" baseline="0">
          <a:solidFill>
            <a:schemeClr val="tx1">
              <a:lumMod val="75000"/>
              <a:lumOff val="25000"/>
            </a:schemeClr>
          </a:solidFill>
          <a:latin typeface="+mj-lt"/>
          <a:ea typeface="+mj-ea"/>
          <a:cs typeface="+mj-cs"/>
        </a:defRPr>
      </a:lvl1pPr>
    </p:titleStyle>
    <p:bodyStyle>
      <a:lvl1pPr marL="91440" indent="-91440" algn="just"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400" b="1" kern="1200">
          <a:solidFill>
            <a:schemeClr val="tx1">
              <a:lumMod val="75000"/>
              <a:lumOff val="25000"/>
            </a:schemeClr>
          </a:solidFill>
          <a:latin typeface="+mn-lt"/>
          <a:ea typeface="+mn-ea"/>
          <a:cs typeface="+mn-cs"/>
        </a:defRPr>
      </a:lvl1pPr>
      <a:lvl2pPr marL="384048" indent="-182880" algn="just" defTabSz="914400" rtl="0" eaLnBrk="1" latinLnBrk="0" hangingPunct="1">
        <a:lnSpc>
          <a:spcPct val="90000"/>
        </a:lnSpc>
        <a:spcBef>
          <a:spcPts val="200"/>
        </a:spcBef>
        <a:spcAft>
          <a:spcPts val="400"/>
        </a:spcAft>
        <a:buClr>
          <a:schemeClr val="accent1"/>
        </a:buClr>
        <a:buFont typeface="Calibri" pitchFamily="34" charset="0"/>
        <a:buChar char="◦"/>
        <a:defRPr sz="2000" b="1" kern="1200">
          <a:solidFill>
            <a:schemeClr val="tx1">
              <a:lumMod val="75000"/>
              <a:lumOff val="25000"/>
            </a:schemeClr>
          </a:solidFill>
          <a:latin typeface="+mn-lt"/>
          <a:ea typeface="+mn-ea"/>
          <a:cs typeface="+mn-cs"/>
        </a:defRPr>
      </a:lvl2pPr>
      <a:lvl3pPr marL="566928" indent="-182880" algn="just" defTabSz="914400" rtl="0" eaLnBrk="1" latinLnBrk="0" hangingPunct="1">
        <a:lnSpc>
          <a:spcPct val="90000"/>
        </a:lnSpc>
        <a:spcBef>
          <a:spcPts val="200"/>
        </a:spcBef>
        <a:spcAft>
          <a:spcPts val="400"/>
        </a:spcAft>
        <a:buClr>
          <a:schemeClr val="accent1"/>
        </a:buClr>
        <a:buFont typeface="Calibri" pitchFamily="34" charset="0"/>
        <a:buChar char="◦"/>
        <a:defRPr sz="1600" b="1" kern="1200">
          <a:solidFill>
            <a:schemeClr val="tx1">
              <a:lumMod val="75000"/>
              <a:lumOff val="25000"/>
            </a:schemeClr>
          </a:solidFill>
          <a:latin typeface="+mn-lt"/>
          <a:ea typeface="+mn-ea"/>
          <a:cs typeface="+mn-cs"/>
        </a:defRPr>
      </a:lvl3pPr>
      <a:lvl4pPr marL="749808" indent="-182880" algn="just" defTabSz="914400" rtl="0" eaLnBrk="1" latinLnBrk="0" hangingPunct="1">
        <a:lnSpc>
          <a:spcPct val="90000"/>
        </a:lnSpc>
        <a:spcBef>
          <a:spcPts val="200"/>
        </a:spcBef>
        <a:spcAft>
          <a:spcPts val="400"/>
        </a:spcAft>
        <a:buClr>
          <a:schemeClr val="accent1"/>
        </a:buClr>
        <a:buFont typeface="Calibri" pitchFamily="34" charset="0"/>
        <a:buChar char="◦"/>
        <a:defRPr sz="1600" b="1" kern="1200">
          <a:solidFill>
            <a:schemeClr val="tx1">
              <a:lumMod val="75000"/>
              <a:lumOff val="25000"/>
            </a:schemeClr>
          </a:solidFill>
          <a:latin typeface="+mn-lt"/>
          <a:ea typeface="+mn-ea"/>
          <a:cs typeface="+mn-cs"/>
        </a:defRPr>
      </a:lvl4pPr>
      <a:lvl5pPr marL="932688" indent="-182880" algn="just" defTabSz="914400" rtl="0" eaLnBrk="1" latinLnBrk="0" hangingPunct="1">
        <a:lnSpc>
          <a:spcPct val="90000"/>
        </a:lnSpc>
        <a:spcBef>
          <a:spcPts val="200"/>
        </a:spcBef>
        <a:spcAft>
          <a:spcPts val="400"/>
        </a:spcAft>
        <a:buClr>
          <a:schemeClr val="accent1"/>
        </a:buClr>
        <a:buFont typeface="Calibri" pitchFamily="34" charset="0"/>
        <a:buChar char="◦"/>
        <a:defRPr sz="1600" b="1"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51.xml"/><Relationship Id="rId4" Type="http://schemas.openxmlformats.org/officeDocument/2006/relationships/slide" Target="slide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slide" Target="slide14.xml"/><Relationship Id="rId1" Type="http://schemas.openxmlformats.org/officeDocument/2006/relationships/slideLayout" Target="../slideLayouts/slideLayout3.xml"/><Relationship Id="rId6" Type="http://schemas.openxmlformats.org/officeDocument/2006/relationships/slide" Target="slide47.xml"/><Relationship Id="rId5" Type="http://schemas.openxmlformats.org/officeDocument/2006/relationships/slide" Target="slide30.xml"/><Relationship Id="rId4" Type="http://schemas.openxmlformats.org/officeDocument/2006/relationships/slide" Target="slide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3.xml"/><Relationship Id="rId1" Type="http://schemas.openxmlformats.org/officeDocument/2006/relationships/slideLayout" Target="../slideLayouts/slideLayout3.xml"/><Relationship Id="rId4" Type="http://schemas.openxmlformats.org/officeDocument/2006/relationships/slide" Target="slide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54.xml"/><Relationship Id="rId7" Type="http://schemas.openxmlformats.org/officeDocument/2006/relationships/slide" Target="slide64.xml"/><Relationship Id="rId2" Type="http://schemas.openxmlformats.org/officeDocument/2006/relationships/slide" Target="slide52.xml"/><Relationship Id="rId1" Type="http://schemas.openxmlformats.org/officeDocument/2006/relationships/slideLayout" Target="../slideLayouts/slideLayout3.xml"/><Relationship Id="rId6" Type="http://schemas.openxmlformats.org/officeDocument/2006/relationships/slide" Target="slide62.xml"/><Relationship Id="rId5" Type="http://schemas.openxmlformats.org/officeDocument/2006/relationships/slide" Target="slide60.xml"/><Relationship Id="rId4" Type="http://schemas.openxmlformats.org/officeDocument/2006/relationships/slide" Target="slide5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r>
              <a:rPr lang="en-US" altLang="zh-TW" dirty="0" smtClean="0"/>
              <a:t>CHAPTER11</a:t>
            </a:r>
            <a:br>
              <a:rPr lang="en-US" altLang="zh-TW" dirty="0" smtClean="0"/>
            </a:br>
            <a:r>
              <a:rPr lang="zh-TW" altLang="en-US" dirty="0" smtClean="0"/>
              <a:t>網路行銷</a:t>
            </a:r>
          </a:p>
        </p:txBody>
      </p:sp>
      <p:sp>
        <p:nvSpPr>
          <p:cNvPr id="3075" name="Rectangle 3"/>
          <p:cNvSpPr>
            <a:spLocks noGrp="1" noChangeArrowheads="1"/>
          </p:cNvSpPr>
          <p:nvPr>
            <p:ph type="subTitle" idx="1"/>
          </p:nvPr>
        </p:nvSpPr>
        <p:spPr/>
        <p:txBody>
          <a:bodyPr>
            <a:normAutofit/>
          </a:bodyPr>
          <a:lstStyle/>
          <a:p>
            <a:r>
              <a:rPr lang="en-US" altLang="zh-TW" dirty="0" smtClean="0">
                <a:hlinkClick r:id="rId3" action="ppaction://hlinksldjump"/>
              </a:rPr>
              <a:t>11-1 </a:t>
            </a:r>
            <a:r>
              <a:rPr lang="zh-TW" altLang="en-US" dirty="0" smtClean="0">
                <a:hlinkClick r:id="rId3" action="ppaction://hlinksldjump"/>
              </a:rPr>
              <a:t>認識網路行銷</a:t>
            </a:r>
            <a:endParaRPr lang="en-US" altLang="zh-TW" dirty="0" smtClean="0"/>
          </a:p>
          <a:p>
            <a:r>
              <a:rPr lang="en-US" altLang="zh-TW" dirty="0" smtClean="0">
                <a:hlinkClick r:id="rId4" action="ppaction://hlinksldjump"/>
              </a:rPr>
              <a:t>11-2 </a:t>
            </a:r>
            <a:r>
              <a:rPr lang="zh-TW" altLang="en-US" dirty="0" smtClean="0">
                <a:hlinkClick r:id="rId4" action="ppaction://hlinksldjump"/>
              </a:rPr>
              <a:t>網路行銷方式</a:t>
            </a:r>
            <a:endParaRPr lang="en-US" altLang="zh-TW" dirty="0" smtClean="0"/>
          </a:p>
          <a:p>
            <a:r>
              <a:rPr lang="en-US" altLang="zh-TW" dirty="0" smtClean="0">
                <a:hlinkClick r:id="rId5" action="ppaction://hlinksldjump"/>
              </a:rPr>
              <a:t>11-3 </a:t>
            </a:r>
            <a:r>
              <a:rPr lang="zh-TW" altLang="en-US" dirty="0" smtClean="0">
                <a:hlinkClick r:id="rId5" action="ppaction://hlinksldjump"/>
              </a:rPr>
              <a:t>免費的網路行銷資源</a:t>
            </a:r>
            <a:endParaRPr lang="zh-TW" altLang="en-US" dirty="0" smtClean="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t>行銷</a:t>
            </a:r>
            <a:r>
              <a:rPr lang="en-US" altLang="zh-TW" dirty="0"/>
              <a:t>4C</a:t>
            </a:r>
            <a:r>
              <a:rPr lang="zh-TW" altLang="en-US" dirty="0"/>
              <a:t>新理論，強調企業應該以追求</a:t>
            </a:r>
            <a:r>
              <a:rPr lang="zh-TW" altLang="en-US" dirty="0">
                <a:solidFill>
                  <a:srgbClr val="C00000"/>
                </a:solidFill>
              </a:rPr>
              <a:t>顧客</a:t>
            </a:r>
            <a:r>
              <a:rPr lang="en-US" altLang="zh-TW" dirty="0"/>
              <a:t>(Customer)</a:t>
            </a:r>
            <a:r>
              <a:rPr lang="zh-TW" altLang="en-US" dirty="0"/>
              <a:t>滿意為優先，接著是降低</a:t>
            </a:r>
            <a:r>
              <a:rPr lang="zh-TW" altLang="en-US" dirty="0" smtClean="0"/>
              <a:t>顧客</a:t>
            </a:r>
            <a:r>
              <a:rPr lang="zh-TW" altLang="en-US" dirty="0"/>
              <a:t>的購買</a:t>
            </a:r>
            <a:r>
              <a:rPr lang="zh-TW" altLang="en-US" dirty="0">
                <a:solidFill>
                  <a:srgbClr val="C00000"/>
                </a:solidFill>
              </a:rPr>
              <a:t>成本</a:t>
            </a:r>
            <a:r>
              <a:rPr lang="en-US" altLang="zh-TW" dirty="0"/>
              <a:t>(Cost)</a:t>
            </a:r>
            <a:r>
              <a:rPr lang="zh-TW" altLang="en-US" dirty="0"/>
              <a:t>，然後要充分注意到顧客購買過程中的</a:t>
            </a:r>
            <a:r>
              <a:rPr lang="zh-TW" altLang="en-US" dirty="0">
                <a:solidFill>
                  <a:srgbClr val="C00000"/>
                </a:solidFill>
              </a:rPr>
              <a:t>便利性</a:t>
            </a:r>
            <a:r>
              <a:rPr lang="en-US" altLang="zh-TW" dirty="0"/>
              <a:t>(Convenience)</a:t>
            </a:r>
            <a:r>
              <a:rPr lang="zh-TW" altLang="en-US" dirty="0" smtClean="0"/>
              <a:t>，而</a:t>
            </a:r>
            <a:r>
              <a:rPr lang="zh-TW" altLang="en-US" dirty="0"/>
              <a:t>不是從企業的角度來決定銷售通路策略，最後應以消費者為中心進行有效的</a:t>
            </a:r>
            <a:r>
              <a:rPr lang="zh-TW" altLang="en-US" dirty="0" smtClean="0">
                <a:solidFill>
                  <a:srgbClr val="C00000"/>
                </a:solidFill>
              </a:rPr>
              <a:t>行銷溝通</a:t>
            </a:r>
            <a:r>
              <a:rPr lang="en-US" altLang="zh-TW" dirty="0"/>
              <a:t>(Communication)</a:t>
            </a:r>
            <a:r>
              <a:rPr lang="zh-TW" altLang="en-US" dirty="0" smtClean="0"/>
              <a:t>。</a:t>
            </a:r>
            <a:endParaRPr lang="en-US" altLang="zh-TW" dirty="0" smtClean="0"/>
          </a:p>
        </p:txBody>
      </p:sp>
      <p:sp>
        <p:nvSpPr>
          <p:cNvPr id="3" name="標題 2"/>
          <p:cNvSpPr>
            <a:spLocks noGrp="1"/>
          </p:cNvSpPr>
          <p:nvPr>
            <p:ph type="title"/>
          </p:nvPr>
        </p:nvSpPr>
        <p:spPr/>
        <p:txBody>
          <a:bodyPr/>
          <a:lstStyle/>
          <a:p>
            <a:r>
              <a:rPr lang="en-US" altLang="zh-TW" dirty="0"/>
              <a:t>11-1-3 </a:t>
            </a:r>
            <a:r>
              <a:rPr lang="zh-TW" altLang="en-US" dirty="0"/>
              <a:t>網路行銷的</a:t>
            </a:r>
            <a:r>
              <a:rPr lang="en-US" altLang="zh-TW" dirty="0"/>
              <a:t>4P</a:t>
            </a:r>
            <a:r>
              <a:rPr lang="zh-TW" altLang="en-US" dirty="0"/>
              <a:t>與</a:t>
            </a:r>
            <a:r>
              <a:rPr lang="en-US" altLang="zh-TW" dirty="0"/>
              <a:t>4C</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10</a:t>
            </a:fld>
            <a:endParaRPr lang="en-US" altLang="zh-TW"/>
          </a:p>
        </p:txBody>
      </p:sp>
    </p:spTree>
    <p:extLst>
      <p:ext uri="{BB962C8B-B14F-4D97-AF65-F5344CB8AC3E}">
        <p14:creationId xmlns:p14="http://schemas.microsoft.com/office/powerpoint/2010/main" val="3595403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t>近年來</a:t>
            </a:r>
            <a:r>
              <a:rPr lang="zh-TW" altLang="en-US" dirty="0"/>
              <a:t>由於網路社群的影響力擴大，在進行行銷規劃時，會再增加一個</a:t>
            </a:r>
            <a:r>
              <a:rPr lang="en-US" altLang="zh-TW" dirty="0"/>
              <a:t>C</a:t>
            </a:r>
            <a:r>
              <a:rPr lang="zh-TW" altLang="en-US" dirty="0" smtClean="0"/>
              <a:t>，即</a:t>
            </a:r>
            <a:r>
              <a:rPr lang="en-US" altLang="zh-TW" dirty="0" smtClean="0">
                <a:solidFill>
                  <a:srgbClr val="C00000"/>
                </a:solidFill>
              </a:rPr>
              <a:t>Community</a:t>
            </a:r>
            <a:r>
              <a:rPr lang="en-US" altLang="zh-TW" dirty="0"/>
              <a:t>(</a:t>
            </a:r>
            <a:r>
              <a:rPr lang="zh-TW" altLang="en-US" dirty="0"/>
              <a:t>社群</a:t>
            </a:r>
            <a:r>
              <a:rPr lang="en-US" altLang="zh-TW" dirty="0" smtClean="0"/>
              <a:t>)</a:t>
            </a:r>
            <a:r>
              <a:rPr lang="zh-TW" altLang="en-US" dirty="0" smtClean="0"/>
              <a:t>，</a:t>
            </a:r>
            <a:r>
              <a:rPr lang="zh-TW" altLang="en-US" dirty="0"/>
              <a:t>透過社群平台與顧客互動溝通，企業可以更加接近</a:t>
            </a:r>
            <a:r>
              <a:rPr lang="zh-TW" altLang="en-US" dirty="0" smtClean="0"/>
              <a:t>目標客</a:t>
            </a:r>
            <a:r>
              <a:rPr lang="zh-TW" altLang="en-US" dirty="0"/>
              <a:t>群。</a:t>
            </a:r>
          </a:p>
        </p:txBody>
      </p:sp>
      <p:sp>
        <p:nvSpPr>
          <p:cNvPr id="3" name="標題 2"/>
          <p:cNvSpPr>
            <a:spLocks noGrp="1"/>
          </p:cNvSpPr>
          <p:nvPr>
            <p:ph type="title"/>
          </p:nvPr>
        </p:nvSpPr>
        <p:spPr/>
        <p:txBody>
          <a:bodyPr/>
          <a:lstStyle/>
          <a:p>
            <a:r>
              <a:rPr lang="en-US" altLang="zh-TW" dirty="0"/>
              <a:t>11-1-3 </a:t>
            </a:r>
            <a:r>
              <a:rPr lang="zh-TW" altLang="en-US" dirty="0"/>
              <a:t>網路行銷的</a:t>
            </a:r>
            <a:r>
              <a:rPr lang="en-US" altLang="zh-TW" dirty="0"/>
              <a:t>4P</a:t>
            </a:r>
            <a:r>
              <a:rPr lang="zh-TW" altLang="en-US" dirty="0"/>
              <a:t>與</a:t>
            </a:r>
            <a:r>
              <a:rPr lang="en-US" altLang="zh-TW" dirty="0"/>
              <a:t>4C</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11</a:t>
            </a:fld>
            <a:endParaRPr lang="en-US" altLang="zh-TW"/>
          </a:p>
        </p:txBody>
      </p:sp>
    </p:spTree>
    <p:extLst>
      <p:ext uri="{BB962C8B-B14F-4D97-AF65-F5344CB8AC3E}">
        <p14:creationId xmlns:p14="http://schemas.microsoft.com/office/powerpoint/2010/main" val="20898317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2292315" y="1552542"/>
            <a:ext cx="4465707" cy="4427604"/>
          </a:xfrm>
          <a:prstGeom prst="rect">
            <a:avLst/>
          </a:prstGeom>
        </p:spPr>
      </p:pic>
      <p:sp>
        <p:nvSpPr>
          <p:cNvPr id="3" name="標題 2"/>
          <p:cNvSpPr>
            <a:spLocks noGrp="1"/>
          </p:cNvSpPr>
          <p:nvPr>
            <p:ph type="title"/>
          </p:nvPr>
        </p:nvSpPr>
        <p:spPr/>
        <p:txBody>
          <a:bodyPr/>
          <a:lstStyle/>
          <a:p>
            <a:r>
              <a:rPr lang="en-US" altLang="zh-TW" dirty="0"/>
              <a:t>11-1-3 </a:t>
            </a:r>
            <a:r>
              <a:rPr lang="zh-TW" altLang="en-US" dirty="0"/>
              <a:t>網路行銷的</a:t>
            </a:r>
            <a:r>
              <a:rPr lang="en-US" altLang="zh-TW" dirty="0"/>
              <a:t>4P</a:t>
            </a:r>
            <a:r>
              <a:rPr lang="zh-TW" altLang="en-US" dirty="0"/>
              <a:t>與</a:t>
            </a:r>
            <a:r>
              <a:rPr lang="en-US" altLang="zh-TW" dirty="0"/>
              <a:t>4C</a:t>
            </a:r>
            <a:endParaRPr lang="zh-TW" altLang="en-US" dirty="0"/>
          </a:p>
        </p:txBody>
      </p:sp>
      <p:sp>
        <p:nvSpPr>
          <p:cNvPr id="4" name="投影片編號版面配置區 3"/>
          <p:cNvSpPr>
            <a:spLocks noGrp="1"/>
          </p:cNvSpPr>
          <p:nvPr>
            <p:ph type="sldNum" sz="quarter" idx="4294967295"/>
          </p:nvPr>
        </p:nvSpPr>
        <p:spPr>
          <a:xfrm>
            <a:off x="8159750" y="6448425"/>
            <a:ext cx="984250" cy="365125"/>
          </a:xfrm>
        </p:spPr>
        <p:txBody>
          <a:bodyPr/>
          <a:lstStyle/>
          <a:p>
            <a:pPr>
              <a:defRPr/>
            </a:pPr>
            <a:fld id="{6CC2834A-24C2-42CA-BCD6-CB5AA28BF97B}" type="slidenum">
              <a:rPr lang="en-US" altLang="zh-TW" smtClean="0"/>
              <a:pPr>
                <a:defRPr/>
              </a:pPr>
              <a:t>12</a:t>
            </a:fld>
            <a:endParaRPr lang="en-US" altLang="zh-TW"/>
          </a:p>
        </p:txBody>
      </p:sp>
    </p:spTree>
    <p:extLst>
      <p:ext uri="{BB962C8B-B14F-4D97-AF65-F5344CB8AC3E}">
        <p14:creationId xmlns:p14="http://schemas.microsoft.com/office/powerpoint/2010/main" val="2719006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a:xfrm>
            <a:off x="611560" y="2060848"/>
            <a:ext cx="7543800" cy="3096344"/>
          </a:xfrm>
        </p:spPr>
        <p:txBody>
          <a:bodyPr numCol="2">
            <a:normAutofit/>
          </a:bodyPr>
          <a:lstStyle/>
          <a:p>
            <a:r>
              <a:rPr lang="en-US" altLang="zh-TW" dirty="0" smtClean="0">
                <a:hlinkClick r:id="rId2" action="ppaction://hlinksldjump"/>
              </a:rPr>
              <a:t>11-2-1 </a:t>
            </a:r>
            <a:r>
              <a:rPr lang="zh-TW" altLang="en-US" dirty="0" smtClean="0">
                <a:hlinkClick r:id="rId2" action="ppaction://hlinksldjump"/>
              </a:rPr>
              <a:t>網路廣告</a:t>
            </a:r>
            <a:endParaRPr lang="en-US" altLang="zh-TW" dirty="0"/>
          </a:p>
          <a:p>
            <a:r>
              <a:rPr lang="en-US" altLang="zh-TW" dirty="0" smtClean="0">
                <a:hlinkClick r:id="rId3" action="ppaction://hlinksldjump"/>
              </a:rPr>
              <a:t>11-2-2 </a:t>
            </a:r>
            <a:r>
              <a:rPr lang="zh-TW" altLang="en-US" dirty="0" smtClean="0">
                <a:hlinkClick r:id="rId3" action="ppaction://hlinksldjump"/>
              </a:rPr>
              <a:t>電子郵件行銷</a:t>
            </a:r>
            <a:endParaRPr lang="en-US" altLang="zh-TW" dirty="0"/>
          </a:p>
          <a:p>
            <a:r>
              <a:rPr lang="en-US" altLang="zh-TW" dirty="0" smtClean="0">
                <a:hlinkClick r:id="rId4" action="ppaction://hlinksldjump"/>
              </a:rPr>
              <a:t>11-2-3 KOL</a:t>
            </a:r>
            <a:r>
              <a:rPr lang="zh-TW" altLang="en-US" dirty="0" smtClean="0">
                <a:hlinkClick r:id="rId4" action="ppaction://hlinksldjump"/>
              </a:rPr>
              <a:t>行銷</a:t>
            </a:r>
            <a:endParaRPr lang="en-US" altLang="zh-TW" dirty="0">
              <a:hlinkClick r:id="rId5" action="ppaction://hlinksldjump"/>
            </a:endParaRPr>
          </a:p>
          <a:p>
            <a:r>
              <a:rPr lang="en-US" altLang="zh-TW" dirty="0" smtClean="0">
                <a:hlinkClick r:id="rId5" action="ppaction://hlinksldjump"/>
              </a:rPr>
              <a:t>11-2-4 </a:t>
            </a:r>
            <a:r>
              <a:rPr lang="zh-TW" altLang="en-US" dirty="0" smtClean="0">
                <a:hlinkClick r:id="rId5" action="ppaction://hlinksldjump"/>
              </a:rPr>
              <a:t>口碑行銷</a:t>
            </a:r>
            <a:endParaRPr lang="en-US" altLang="zh-TW" dirty="0">
              <a:hlinkClick r:id="rId5" action="ppaction://hlinksldjump"/>
            </a:endParaRPr>
          </a:p>
          <a:p>
            <a:r>
              <a:rPr lang="en-US" altLang="zh-TW" dirty="0" smtClean="0">
                <a:hlinkClick r:id="rId5" action="ppaction://hlinksldjump"/>
              </a:rPr>
              <a:t>11-2-5 </a:t>
            </a:r>
            <a:r>
              <a:rPr lang="zh-TW" altLang="en-US" dirty="0" smtClean="0">
                <a:hlinkClick r:id="rId5" action="ppaction://hlinksldjump"/>
              </a:rPr>
              <a:t>關鍵字廣告</a:t>
            </a:r>
            <a:endParaRPr lang="en-US" altLang="zh-TW" dirty="0">
              <a:hlinkClick r:id="rId5" action="ppaction://hlinksldjump"/>
            </a:endParaRPr>
          </a:p>
          <a:p>
            <a:r>
              <a:rPr lang="en-US" altLang="zh-TW" dirty="0" smtClean="0">
                <a:hlinkClick r:id="rId5" action="ppaction://hlinksldjump"/>
              </a:rPr>
              <a:t>11-2-6 </a:t>
            </a:r>
            <a:r>
              <a:rPr lang="zh-TW" altLang="en-US" dirty="0" smtClean="0">
                <a:hlinkClick r:id="rId5" action="ppaction://hlinksldjump"/>
              </a:rPr>
              <a:t>行動</a:t>
            </a:r>
            <a:r>
              <a:rPr lang="zh-TW" altLang="en-US" dirty="0">
                <a:hlinkClick r:id="rId5" action="ppaction://hlinksldjump"/>
              </a:rPr>
              <a:t>廣告	</a:t>
            </a:r>
            <a:endParaRPr lang="en-US" altLang="zh-TW" dirty="0">
              <a:hlinkClick r:id="rId5" action="ppaction://hlinksldjump"/>
            </a:endParaRPr>
          </a:p>
          <a:p>
            <a:r>
              <a:rPr lang="en-US" altLang="zh-TW" dirty="0" smtClean="0">
                <a:hlinkClick r:id="rId5" action="ppaction://hlinksldjump"/>
              </a:rPr>
              <a:t>11-2-7 SEO</a:t>
            </a:r>
            <a:endParaRPr lang="en-US" altLang="zh-TW" dirty="0">
              <a:hlinkClick r:id="rId5" action="ppaction://hlinksldjump"/>
            </a:endParaRPr>
          </a:p>
          <a:p>
            <a:r>
              <a:rPr lang="en-US" altLang="zh-TW" dirty="0" smtClean="0">
                <a:hlinkClick r:id="rId5" action="ppaction://hlinksldjump"/>
              </a:rPr>
              <a:t>11-2-8 AD Network</a:t>
            </a:r>
            <a:endParaRPr lang="en-US" altLang="zh-TW" dirty="0"/>
          </a:p>
          <a:p>
            <a:r>
              <a:rPr lang="en-US" altLang="zh-TW" dirty="0" smtClean="0">
                <a:hlinkClick r:id="rId6" action="ppaction://hlinksldjump"/>
              </a:rPr>
              <a:t>11-2-9 RTB</a:t>
            </a:r>
            <a:r>
              <a:rPr lang="zh-TW" altLang="en-US" dirty="0">
                <a:hlinkClick r:id="rId6" action="ppaction://hlinksldjump"/>
              </a:rPr>
              <a:t>生態圈</a:t>
            </a:r>
            <a:endParaRPr lang="zh-TW" altLang="en-US" dirty="0"/>
          </a:p>
        </p:txBody>
      </p:sp>
      <p:sp>
        <p:nvSpPr>
          <p:cNvPr id="3" name="標題 2"/>
          <p:cNvSpPr>
            <a:spLocks noGrp="1"/>
          </p:cNvSpPr>
          <p:nvPr>
            <p:ph type="title"/>
          </p:nvPr>
        </p:nvSpPr>
        <p:spPr/>
        <p:txBody>
          <a:bodyPr/>
          <a:lstStyle/>
          <a:p>
            <a:r>
              <a:rPr lang="en-US" altLang="zh-TW" dirty="0" smtClean="0"/>
              <a:t>11-2 </a:t>
            </a:r>
            <a:r>
              <a:rPr lang="zh-TW" altLang="en-US" dirty="0" smtClean="0"/>
              <a:t>網路行銷方式</a:t>
            </a:r>
            <a:endParaRPr lang="zh-TW" altLang="en-US" dirty="0"/>
          </a:p>
        </p:txBody>
      </p:sp>
      <p:sp>
        <p:nvSpPr>
          <p:cNvPr id="4" name="投影片編號版面配置區 3"/>
          <p:cNvSpPr>
            <a:spLocks noGrp="1"/>
          </p:cNvSpPr>
          <p:nvPr>
            <p:ph type="sldNum" sz="quarter" idx="10"/>
          </p:nvPr>
        </p:nvSpPr>
        <p:spPr/>
        <p:txBody>
          <a:bodyPr/>
          <a:lstStyle/>
          <a:p>
            <a:pPr>
              <a:defRPr/>
            </a:pPr>
            <a:fld id="{B139DB0D-3227-4503-8102-D642210004DF}" type="slidenum">
              <a:rPr lang="en-US" altLang="zh-TW" smtClean="0"/>
              <a:pPr>
                <a:defRPr/>
              </a:pPr>
              <a:t>13</a:t>
            </a:fld>
            <a:endParaRPr lang="en-US" altLang="zh-TW"/>
          </a:p>
        </p:txBody>
      </p:sp>
    </p:spTree>
    <p:extLst>
      <p:ext uri="{BB962C8B-B14F-4D97-AF65-F5344CB8AC3E}">
        <p14:creationId xmlns:p14="http://schemas.microsoft.com/office/powerpoint/2010/main" val="943923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gn="ctr">
              <a:buNone/>
            </a:pPr>
            <a:r>
              <a:rPr lang="zh-TW" altLang="en-US" dirty="0">
                <a:solidFill>
                  <a:srgbClr val="C00000"/>
                </a:solidFill>
              </a:rPr>
              <a:t>橫幅廣告</a:t>
            </a:r>
            <a:r>
              <a:rPr lang="en-US" altLang="zh-TW" dirty="0">
                <a:solidFill>
                  <a:srgbClr val="C00000"/>
                </a:solidFill>
              </a:rPr>
              <a:t>(Banner)</a:t>
            </a:r>
          </a:p>
          <a:p>
            <a:r>
              <a:rPr lang="zh-TW" altLang="en-US" dirty="0"/>
              <a:t>橫幅廣告是入口網站最常見的廣告模式，它是最早在</a:t>
            </a:r>
            <a:r>
              <a:rPr lang="en-US" altLang="zh-TW" dirty="0"/>
              <a:t>WWW</a:t>
            </a:r>
            <a:r>
              <a:rPr lang="zh-TW" altLang="en-US" dirty="0"/>
              <a:t>中呈現的行銷</a:t>
            </a:r>
            <a:r>
              <a:rPr lang="zh-TW" altLang="en-US" dirty="0" smtClean="0"/>
              <a:t>推廣模式</a:t>
            </a:r>
            <a:r>
              <a:rPr lang="zh-TW" altLang="en-US" dirty="0"/>
              <a:t>，通常是矩形圖片，會出現在網頁的任何</a:t>
            </a:r>
            <a:r>
              <a:rPr lang="zh-TW" altLang="en-US" dirty="0" smtClean="0"/>
              <a:t>地方，</a:t>
            </a:r>
            <a:r>
              <a:rPr lang="zh-TW" altLang="en-US" dirty="0"/>
              <a:t>其版面小，無法</a:t>
            </a:r>
            <a:r>
              <a:rPr lang="zh-TW" altLang="en-US" dirty="0" smtClean="0"/>
              <a:t>充分表達</a:t>
            </a:r>
            <a:r>
              <a:rPr lang="zh-TW" altLang="en-US" dirty="0"/>
              <a:t>訊息</a:t>
            </a:r>
            <a:r>
              <a:rPr lang="zh-TW" altLang="en-US" dirty="0" smtClean="0"/>
              <a:t>。</a:t>
            </a:r>
            <a:endParaRPr lang="en-US" altLang="zh-TW" dirty="0" smtClean="0"/>
          </a:p>
          <a:p>
            <a:r>
              <a:rPr lang="zh-TW" altLang="en-US" dirty="0" smtClean="0"/>
              <a:t>近來</a:t>
            </a:r>
            <a:r>
              <a:rPr lang="zh-TW" altLang="en-US" dirty="0"/>
              <a:t>美國的橫幅廣告點選率有逐漸下降趨勢，甚至連平均的</a:t>
            </a:r>
            <a:r>
              <a:rPr lang="en-US" altLang="zh-TW" dirty="0"/>
              <a:t>1%</a:t>
            </a:r>
            <a:r>
              <a:rPr lang="zh-TW" altLang="en-US" dirty="0"/>
              <a:t>、</a:t>
            </a:r>
            <a:r>
              <a:rPr lang="en-US" altLang="zh-TW" dirty="0"/>
              <a:t>2</a:t>
            </a:r>
            <a:r>
              <a:rPr lang="en-US" altLang="zh-TW" dirty="0" smtClean="0"/>
              <a:t>%</a:t>
            </a:r>
            <a:r>
              <a:rPr lang="zh-TW" altLang="en-US" dirty="0" smtClean="0"/>
              <a:t>都</a:t>
            </a:r>
            <a:r>
              <a:rPr lang="zh-TW" altLang="en-US" dirty="0"/>
              <a:t>無法達到，而臺灣的橫幅廣告也發生同樣的情形。</a:t>
            </a:r>
          </a:p>
        </p:txBody>
      </p:sp>
      <p:sp>
        <p:nvSpPr>
          <p:cNvPr id="3" name="標題 2"/>
          <p:cNvSpPr>
            <a:spLocks noGrp="1"/>
          </p:cNvSpPr>
          <p:nvPr>
            <p:ph type="title"/>
          </p:nvPr>
        </p:nvSpPr>
        <p:spPr/>
        <p:txBody>
          <a:bodyPr/>
          <a:lstStyle/>
          <a:p>
            <a:r>
              <a:rPr lang="en-US" altLang="zh-TW" dirty="0" smtClean="0"/>
              <a:t>11-2-1 </a:t>
            </a:r>
            <a:r>
              <a:rPr lang="zh-TW" altLang="en-US" dirty="0" smtClean="0"/>
              <a:t>網路廣告</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14</a:t>
            </a:fld>
            <a:endParaRPr lang="en-US" altLang="zh-TW"/>
          </a:p>
        </p:txBody>
      </p:sp>
    </p:spTree>
    <p:extLst>
      <p:ext uri="{BB962C8B-B14F-4D97-AF65-F5344CB8AC3E}">
        <p14:creationId xmlns:p14="http://schemas.microsoft.com/office/powerpoint/2010/main" val="14785317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1255905" y="1720196"/>
            <a:ext cx="6538527" cy="4092295"/>
          </a:xfrm>
          <a:prstGeom prst="rect">
            <a:avLst/>
          </a:prstGeom>
        </p:spPr>
      </p:pic>
      <p:sp>
        <p:nvSpPr>
          <p:cNvPr id="3" name="標題 2"/>
          <p:cNvSpPr>
            <a:spLocks noGrp="1"/>
          </p:cNvSpPr>
          <p:nvPr>
            <p:ph type="title"/>
          </p:nvPr>
        </p:nvSpPr>
        <p:spPr/>
        <p:txBody>
          <a:bodyPr/>
          <a:lstStyle/>
          <a:p>
            <a:r>
              <a:rPr lang="en-US" altLang="zh-TW" dirty="0"/>
              <a:t>11-2-1 </a:t>
            </a:r>
            <a:r>
              <a:rPr lang="zh-TW" altLang="en-US" dirty="0"/>
              <a:t>網路廣告</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15</a:t>
            </a:fld>
            <a:endParaRPr lang="en-US" altLang="zh-TW"/>
          </a:p>
        </p:txBody>
      </p:sp>
    </p:spTree>
    <p:extLst>
      <p:ext uri="{BB962C8B-B14F-4D97-AF65-F5344CB8AC3E}">
        <p14:creationId xmlns:p14="http://schemas.microsoft.com/office/powerpoint/2010/main" val="30267360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gn="ctr">
              <a:buNone/>
            </a:pPr>
            <a:r>
              <a:rPr lang="zh-TW" altLang="en-US" dirty="0">
                <a:solidFill>
                  <a:srgbClr val="C00000"/>
                </a:solidFill>
              </a:rPr>
              <a:t>按鈕廣告</a:t>
            </a:r>
          </a:p>
          <a:p>
            <a:r>
              <a:rPr lang="zh-TW" altLang="en-US" dirty="0"/>
              <a:t>以按鈕形式置入於網頁中，因為廣告尺寸較小，故又稱為小型橫幅</a:t>
            </a:r>
            <a:r>
              <a:rPr lang="zh-TW" altLang="en-US" dirty="0" smtClean="0"/>
              <a:t>廣告。</a:t>
            </a:r>
            <a:endParaRPr lang="zh-TW" altLang="en-US" dirty="0"/>
          </a:p>
        </p:txBody>
      </p:sp>
      <p:sp>
        <p:nvSpPr>
          <p:cNvPr id="3" name="標題 2"/>
          <p:cNvSpPr>
            <a:spLocks noGrp="1"/>
          </p:cNvSpPr>
          <p:nvPr>
            <p:ph type="title"/>
          </p:nvPr>
        </p:nvSpPr>
        <p:spPr/>
        <p:txBody>
          <a:bodyPr/>
          <a:lstStyle/>
          <a:p>
            <a:r>
              <a:rPr lang="en-US" altLang="zh-TW" dirty="0" smtClean="0"/>
              <a:t>11-2-1 </a:t>
            </a:r>
            <a:r>
              <a:rPr lang="zh-TW" altLang="en-US" dirty="0" smtClean="0"/>
              <a:t>網路廣告</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16</a:t>
            </a:fld>
            <a:endParaRPr lang="en-US" altLang="zh-TW"/>
          </a:p>
        </p:txBody>
      </p:sp>
      <p:pic>
        <p:nvPicPr>
          <p:cNvPr id="5" name="圖片 4"/>
          <p:cNvPicPr>
            <a:picLocks noChangeAspect="1"/>
          </p:cNvPicPr>
          <p:nvPr/>
        </p:nvPicPr>
        <p:blipFill>
          <a:blip r:embed="rId2"/>
          <a:stretch>
            <a:fillRect/>
          </a:stretch>
        </p:blipFill>
        <p:spPr>
          <a:xfrm>
            <a:off x="1339729" y="3356992"/>
            <a:ext cx="6370872" cy="1234547"/>
          </a:xfrm>
          <a:prstGeom prst="rect">
            <a:avLst/>
          </a:prstGeom>
        </p:spPr>
      </p:pic>
    </p:spTree>
    <p:extLst>
      <p:ext uri="{BB962C8B-B14F-4D97-AF65-F5344CB8AC3E}">
        <p14:creationId xmlns:p14="http://schemas.microsoft.com/office/powerpoint/2010/main" val="803107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lnSpcReduction="10000"/>
          </a:bodyPr>
          <a:lstStyle/>
          <a:p>
            <a:pPr marL="0" indent="0" algn="ctr">
              <a:buNone/>
            </a:pPr>
            <a:r>
              <a:rPr lang="zh-TW" altLang="en-US" dirty="0">
                <a:solidFill>
                  <a:srgbClr val="C00000"/>
                </a:solidFill>
              </a:rPr>
              <a:t>浮水印廣告</a:t>
            </a:r>
          </a:p>
          <a:p>
            <a:r>
              <a:rPr lang="zh-TW" altLang="en-US" dirty="0"/>
              <a:t>浮水印廣告會隨著頁面的捲動而跟著移動，屬於動態型廣告，浮水印廣告</a:t>
            </a:r>
            <a:r>
              <a:rPr lang="zh-TW" altLang="en-US" dirty="0" smtClean="0"/>
              <a:t>無法自行</a:t>
            </a:r>
            <a:r>
              <a:rPr lang="zh-TW" altLang="en-US" dirty="0"/>
              <a:t>關閉，所以有不少網友覺得這樣的表現方式，會影響閱讀，現已較不常見到。</a:t>
            </a:r>
          </a:p>
          <a:p>
            <a:pPr marL="0" indent="0" algn="ctr">
              <a:buNone/>
            </a:pPr>
            <a:r>
              <a:rPr lang="zh-TW" altLang="en-US" dirty="0" smtClean="0">
                <a:solidFill>
                  <a:srgbClr val="C00000"/>
                </a:solidFill>
              </a:rPr>
              <a:t> </a:t>
            </a:r>
            <a:r>
              <a:rPr lang="zh-TW" altLang="en-US" dirty="0">
                <a:solidFill>
                  <a:srgbClr val="C00000"/>
                </a:solidFill>
              </a:rPr>
              <a:t>文字連結廣告</a:t>
            </a:r>
          </a:p>
          <a:p>
            <a:r>
              <a:rPr lang="zh-TW" altLang="en-US" dirty="0"/>
              <a:t>文字連結廣告主要是以文字方式呈現，讓網友以為是網頁內容而點選，點選</a:t>
            </a:r>
            <a:r>
              <a:rPr lang="zh-TW" altLang="en-US" dirty="0" smtClean="0"/>
              <a:t>後便</a:t>
            </a:r>
            <a:r>
              <a:rPr lang="zh-TW" altLang="en-US" dirty="0"/>
              <a:t>會連結至廣告頁</a:t>
            </a:r>
            <a:r>
              <a:rPr lang="zh-TW" altLang="en-US" dirty="0" smtClean="0"/>
              <a:t>面。</a:t>
            </a:r>
            <a:endParaRPr lang="zh-TW" altLang="en-US" dirty="0"/>
          </a:p>
        </p:txBody>
      </p:sp>
      <p:sp>
        <p:nvSpPr>
          <p:cNvPr id="3" name="標題 2"/>
          <p:cNvSpPr>
            <a:spLocks noGrp="1"/>
          </p:cNvSpPr>
          <p:nvPr>
            <p:ph type="title"/>
          </p:nvPr>
        </p:nvSpPr>
        <p:spPr/>
        <p:txBody>
          <a:bodyPr/>
          <a:lstStyle/>
          <a:p>
            <a:r>
              <a:rPr lang="en-US" altLang="zh-TW" dirty="0" smtClean="0"/>
              <a:t>11-2-1 </a:t>
            </a:r>
            <a:r>
              <a:rPr lang="zh-TW" altLang="en-US" dirty="0" smtClean="0"/>
              <a:t>網路廣告</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17</a:t>
            </a:fld>
            <a:endParaRPr lang="en-US" altLang="zh-TW"/>
          </a:p>
        </p:txBody>
      </p:sp>
    </p:spTree>
    <p:extLst>
      <p:ext uri="{BB962C8B-B14F-4D97-AF65-F5344CB8AC3E}">
        <p14:creationId xmlns:p14="http://schemas.microsoft.com/office/powerpoint/2010/main" val="27197197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gn="ctr">
              <a:buNone/>
            </a:pPr>
            <a:r>
              <a:rPr lang="zh-TW" altLang="en-US" dirty="0">
                <a:solidFill>
                  <a:srgbClr val="C00000"/>
                </a:solidFill>
              </a:rPr>
              <a:t>大尺寸廣告</a:t>
            </a:r>
          </a:p>
          <a:p>
            <a:r>
              <a:rPr lang="zh-TW" altLang="en-US" dirty="0"/>
              <a:t>當進入網頁時，廣告會自動展開播放，該類型的廣告通常佔了網頁很大的</a:t>
            </a:r>
            <a:r>
              <a:rPr lang="zh-TW" altLang="en-US" dirty="0" smtClean="0"/>
              <a:t>篇幅。</a:t>
            </a:r>
            <a:endParaRPr lang="zh-TW" altLang="en-US" dirty="0"/>
          </a:p>
        </p:txBody>
      </p:sp>
      <p:sp>
        <p:nvSpPr>
          <p:cNvPr id="3" name="標題 2"/>
          <p:cNvSpPr>
            <a:spLocks noGrp="1"/>
          </p:cNvSpPr>
          <p:nvPr>
            <p:ph type="title"/>
          </p:nvPr>
        </p:nvSpPr>
        <p:spPr/>
        <p:txBody>
          <a:bodyPr/>
          <a:lstStyle/>
          <a:p>
            <a:r>
              <a:rPr lang="en-US" altLang="zh-TW" dirty="0" smtClean="0"/>
              <a:t>11-2-1 </a:t>
            </a:r>
            <a:r>
              <a:rPr lang="zh-TW" altLang="en-US" dirty="0" smtClean="0"/>
              <a:t>網路廣告</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18</a:t>
            </a:fld>
            <a:endParaRPr lang="en-US" altLang="zh-TW"/>
          </a:p>
        </p:txBody>
      </p:sp>
      <p:pic>
        <p:nvPicPr>
          <p:cNvPr id="6" name="圖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26393" y="3170416"/>
            <a:ext cx="4779246" cy="3066896"/>
          </a:xfrm>
          <a:prstGeom prst="rect">
            <a:avLst/>
          </a:prstGeom>
        </p:spPr>
      </p:pic>
    </p:spTree>
    <p:extLst>
      <p:ext uri="{BB962C8B-B14F-4D97-AF65-F5344CB8AC3E}">
        <p14:creationId xmlns:p14="http://schemas.microsoft.com/office/powerpoint/2010/main" val="1239250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gn="ctr">
              <a:buNone/>
            </a:pPr>
            <a:r>
              <a:rPr lang="zh-TW" altLang="en-US" dirty="0">
                <a:solidFill>
                  <a:srgbClr val="C00000"/>
                </a:solidFill>
              </a:rPr>
              <a:t>影音廣告</a:t>
            </a:r>
          </a:p>
          <a:p>
            <a:r>
              <a:rPr lang="zh-TW" altLang="en-US" dirty="0"/>
              <a:t>以影音畫面置入於網頁中，或是跳出頁面</a:t>
            </a:r>
            <a:r>
              <a:rPr lang="zh-TW" altLang="en-US" dirty="0" smtClean="0"/>
              <a:t>，利用</a:t>
            </a:r>
            <a:r>
              <a:rPr lang="zh-TW" altLang="en-US" dirty="0"/>
              <a:t>視覺聲音的效果</a:t>
            </a:r>
            <a:r>
              <a:rPr lang="zh-TW" altLang="en-US" dirty="0" smtClean="0"/>
              <a:t>吸引網友。</a:t>
            </a:r>
            <a:endParaRPr lang="zh-TW" altLang="en-US" dirty="0"/>
          </a:p>
        </p:txBody>
      </p:sp>
      <p:sp>
        <p:nvSpPr>
          <p:cNvPr id="3" name="標題 2"/>
          <p:cNvSpPr>
            <a:spLocks noGrp="1"/>
          </p:cNvSpPr>
          <p:nvPr>
            <p:ph type="title"/>
          </p:nvPr>
        </p:nvSpPr>
        <p:spPr/>
        <p:txBody>
          <a:bodyPr/>
          <a:lstStyle/>
          <a:p>
            <a:r>
              <a:rPr lang="en-US" altLang="zh-TW" dirty="0" smtClean="0"/>
              <a:t>11-2-1 </a:t>
            </a:r>
            <a:r>
              <a:rPr lang="zh-TW" altLang="en-US" dirty="0" smtClean="0"/>
              <a:t>網路廣告</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19</a:t>
            </a:fld>
            <a:endParaRPr lang="en-US" altLang="zh-TW"/>
          </a:p>
        </p:txBody>
      </p:sp>
      <p:pic>
        <p:nvPicPr>
          <p:cNvPr id="6" name="圖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35696" y="3044391"/>
            <a:ext cx="5165189" cy="3201813"/>
          </a:xfrm>
          <a:prstGeom prst="rect">
            <a:avLst/>
          </a:prstGeom>
        </p:spPr>
      </p:pic>
    </p:spTree>
    <p:extLst>
      <p:ext uri="{BB962C8B-B14F-4D97-AF65-F5344CB8AC3E}">
        <p14:creationId xmlns:p14="http://schemas.microsoft.com/office/powerpoint/2010/main" val="1657071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14"/>
          <p:cNvSpPr>
            <a:spLocks noGrp="1" noChangeArrowheads="1"/>
          </p:cNvSpPr>
          <p:nvPr>
            <p:ph type="body" idx="1"/>
          </p:nvPr>
        </p:nvSpPr>
        <p:spPr/>
        <p:txBody>
          <a:bodyPr/>
          <a:lstStyle/>
          <a:p>
            <a:pPr marL="0" indent="0" eaLnBrk="1">
              <a:buNone/>
            </a:pPr>
            <a:r>
              <a:rPr lang="en-US" altLang="zh-TW" dirty="0" smtClean="0">
                <a:hlinkClick r:id="rId2" action="ppaction://hlinksldjump"/>
              </a:rPr>
              <a:t>11-1-1 </a:t>
            </a:r>
            <a:r>
              <a:rPr lang="zh-TW" altLang="en-US" dirty="0" smtClean="0">
                <a:hlinkClick r:id="rId2" action="ppaction://hlinksldjump"/>
              </a:rPr>
              <a:t>網路行銷的定義</a:t>
            </a:r>
            <a:endParaRPr lang="en-US" altLang="zh-TW" dirty="0" smtClean="0"/>
          </a:p>
          <a:p>
            <a:pPr marL="0" indent="0" eaLnBrk="1">
              <a:buNone/>
            </a:pPr>
            <a:r>
              <a:rPr lang="en-US" altLang="zh-TW" dirty="0" smtClean="0">
                <a:hlinkClick r:id="rId3" action="ppaction://hlinksldjump"/>
              </a:rPr>
              <a:t>11-1-2 </a:t>
            </a:r>
            <a:r>
              <a:rPr lang="zh-TW" altLang="en-US" dirty="0" smtClean="0">
                <a:hlinkClick r:id="rId3" action="ppaction://hlinksldjump"/>
              </a:rPr>
              <a:t>網路行銷與傳統行銷的差異</a:t>
            </a:r>
            <a:endParaRPr lang="en-US" altLang="zh-TW" dirty="0" smtClean="0"/>
          </a:p>
          <a:p>
            <a:pPr marL="0" indent="0" eaLnBrk="1">
              <a:buNone/>
            </a:pPr>
            <a:r>
              <a:rPr lang="en-US" altLang="zh-TW" dirty="0" smtClean="0">
                <a:hlinkClick r:id="rId4" action="ppaction://hlinksldjump"/>
              </a:rPr>
              <a:t>11-1-3 </a:t>
            </a:r>
            <a:r>
              <a:rPr lang="zh-TW" altLang="en-US" dirty="0" smtClean="0">
                <a:hlinkClick r:id="rId4" action="ppaction://hlinksldjump"/>
              </a:rPr>
              <a:t>網路行銷的</a:t>
            </a:r>
            <a:r>
              <a:rPr lang="en-US" altLang="zh-TW" dirty="0" smtClean="0">
                <a:hlinkClick r:id="rId4" action="ppaction://hlinksldjump"/>
              </a:rPr>
              <a:t>4P</a:t>
            </a:r>
            <a:r>
              <a:rPr lang="zh-TW" altLang="en-US" dirty="0" smtClean="0">
                <a:hlinkClick r:id="rId4" action="ppaction://hlinksldjump"/>
              </a:rPr>
              <a:t>與</a:t>
            </a:r>
            <a:r>
              <a:rPr lang="en-US" altLang="zh-TW" dirty="0" smtClean="0">
                <a:hlinkClick r:id="rId4" action="ppaction://hlinksldjump"/>
              </a:rPr>
              <a:t>4C</a:t>
            </a:r>
            <a:endParaRPr lang="zh-TW" altLang="en-US" dirty="0" smtClean="0"/>
          </a:p>
        </p:txBody>
      </p:sp>
      <p:sp>
        <p:nvSpPr>
          <p:cNvPr id="4100" name="Rectangle 15"/>
          <p:cNvSpPr>
            <a:spLocks noGrp="1" noChangeArrowheads="1"/>
          </p:cNvSpPr>
          <p:nvPr>
            <p:ph type="title"/>
          </p:nvPr>
        </p:nvSpPr>
        <p:spPr/>
        <p:txBody>
          <a:bodyPr/>
          <a:lstStyle/>
          <a:p>
            <a:pPr eaLnBrk="1" hangingPunct="1"/>
            <a:r>
              <a:rPr lang="en-US" altLang="zh-TW" dirty="0" smtClean="0"/>
              <a:t>11-1 </a:t>
            </a:r>
            <a:r>
              <a:rPr lang="zh-TW" altLang="en-US" dirty="0" smtClean="0"/>
              <a:t>認識網路行銷</a:t>
            </a:r>
          </a:p>
        </p:txBody>
      </p:sp>
      <p:sp>
        <p:nvSpPr>
          <p:cNvPr id="2" name="投影片編號版面配置區 1"/>
          <p:cNvSpPr>
            <a:spLocks noGrp="1"/>
          </p:cNvSpPr>
          <p:nvPr>
            <p:ph type="sldNum" sz="quarter" idx="10"/>
          </p:nvPr>
        </p:nvSpPr>
        <p:spPr/>
        <p:txBody>
          <a:bodyPr/>
          <a:lstStyle/>
          <a:p>
            <a:pPr>
              <a:defRPr/>
            </a:pPr>
            <a:fld id="{6CC2834A-24C2-42CA-BCD6-CB5AA28BF97B}" type="slidenum">
              <a:rPr lang="en-US" altLang="zh-TW" smtClean="0"/>
              <a:pPr>
                <a:defRPr/>
              </a:pPr>
              <a:t>2</a:t>
            </a:fld>
            <a:endParaRPr lang="en-US" altLang="zh-TW"/>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lgn="ctr">
              <a:buNone/>
            </a:pPr>
            <a:r>
              <a:rPr lang="zh-TW" altLang="en-US" dirty="0">
                <a:solidFill>
                  <a:srgbClr val="C00000"/>
                </a:solidFill>
              </a:rPr>
              <a:t>彈出式廣告</a:t>
            </a:r>
            <a:r>
              <a:rPr lang="en-US" altLang="zh-TW" dirty="0">
                <a:solidFill>
                  <a:srgbClr val="C00000"/>
                </a:solidFill>
              </a:rPr>
              <a:t>(Pop-up)</a:t>
            </a:r>
          </a:p>
          <a:p>
            <a:r>
              <a:rPr lang="zh-TW" altLang="en-US" dirty="0"/>
              <a:t>當進入網頁時，會彈出一個新視窗顯示廣告，以吸引讀者直接到相關網址</a:t>
            </a:r>
            <a:r>
              <a:rPr lang="zh-TW" altLang="en-US" dirty="0" smtClean="0"/>
              <a:t>瀏覽</a:t>
            </a:r>
            <a:r>
              <a:rPr lang="zh-TW" altLang="en-US" dirty="0"/>
              <a:t>，這些廣告一般都透過網頁的</a:t>
            </a:r>
            <a:r>
              <a:rPr lang="en-US" altLang="zh-TW" dirty="0"/>
              <a:t>JavaScript</a:t>
            </a:r>
            <a:r>
              <a:rPr lang="zh-TW" altLang="en-US" dirty="0"/>
              <a:t>指令來啟動</a:t>
            </a:r>
            <a:r>
              <a:rPr lang="zh-TW" altLang="en-US" dirty="0" smtClean="0"/>
              <a:t>。</a:t>
            </a:r>
            <a:endParaRPr lang="en-US" altLang="zh-TW" dirty="0" smtClean="0"/>
          </a:p>
          <a:p>
            <a:r>
              <a:rPr lang="zh-TW" altLang="en-US" dirty="0" smtClean="0"/>
              <a:t>此</a:t>
            </a:r>
            <a:r>
              <a:rPr lang="zh-TW" altLang="en-US" dirty="0"/>
              <a:t>種廣告方式是</a:t>
            </a:r>
            <a:r>
              <a:rPr lang="zh-TW" altLang="en-US" dirty="0" smtClean="0"/>
              <a:t>網友</a:t>
            </a:r>
            <a:r>
              <a:rPr lang="zh-TW" altLang="en-US" dirty="0"/>
              <a:t>們最不喜歡的一種，因為這樣的廣告會干擾使用者的視覺</a:t>
            </a:r>
            <a:r>
              <a:rPr lang="zh-TW" altLang="en-US" dirty="0" smtClean="0"/>
              <a:t>。現在</a:t>
            </a:r>
            <a:r>
              <a:rPr lang="zh-TW" altLang="en-US" dirty="0"/>
              <a:t>的瀏覽器也</a:t>
            </a:r>
            <a:r>
              <a:rPr lang="zh-TW" altLang="en-US" dirty="0" smtClean="0"/>
              <a:t>都具有</a:t>
            </a:r>
            <a:r>
              <a:rPr lang="zh-TW" altLang="en-US" dirty="0"/>
              <a:t>攔截彈出式廣告的功能，所以使用此種廣告也變得非常少了。</a:t>
            </a:r>
          </a:p>
        </p:txBody>
      </p:sp>
      <p:sp>
        <p:nvSpPr>
          <p:cNvPr id="3" name="標題 2"/>
          <p:cNvSpPr>
            <a:spLocks noGrp="1"/>
          </p:cNvSpPr>
          <p:nvPr>
            <p:ph type="title"/>
          </p:nvPr>
        </p:nvSpPr>
        <p:spPr/>
        <p:txBody>
          <a:bodyPr/>
          <a:lstStyle/>
          <a:p>
            <a:r>
              <a:rPr lang="en-US" altLang="zh-TW" dirty="0" smtClean="0"/>
              <a:t>11-2-1 </a:t>
            </a:r>
            <a:r>
              <a:rPr lang="zh-TW" altLang="en-US" dirty="0" smtClean="0"/>
              <a:t>網路廣告</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20</a:t>
            </a:fld>
            <a:endParaRPr lang="en-US" altLang="zh-TW"/>
          </a:p>
        </p:txBody>
      </p:sp>
    </p:spTree>
    <p:extLst>
      <p:ext uri="{BB962C8B-B14F-4D97-AF65-F5344CB8AC3E}">
        <p14:creationId xmlns:p14="http://schemas.microsoft.com/office/powerpoint/2010/main" val="31394563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gn="ctr">
              <a:buNone/>
            </a:pPr>
            <a:r>
              <a:rPr lang="en-US" altLang="zh-TW" dirty="0">
                <a:solidFill>
                  <a:srgbClr val="C00000"/>
                </a:solidFill>
              </a:rPr>
              <a:t>YouTube</a:t>
            </a:r>
            <a:r>
              <a:rPr lang="zh-TW" altLang="en-US" dirty="0">
                <a:solidFill>
                  <a:srgbClr val="C00000"/>
                </a:solidFill>
              </a:rPr>
              <a:t>的廣告</a:t>
            </a:r>
          </a:p>
          <a:p>
            <a:r>
              <a:rPr lang="zh-TW" altLang="en-US" dirty="0"/>
              <a:t>當</a:t>
            </a:r>
            <a:r>
              <a:rPr lang="en-US" altLang="zh-TW" dirty="0"/>
              <a:t>YouTube</a:t>
            </a:r>
            <a:r>
              <a:rPr lang="zh-TW" altLang="en-US" dirty="0"/>
              <a:t>影片在播放前，都會先播放影片廣告，而這個廣告播放</a:t>
            </a:r>
            <a:r>
              <a:rPr lang="en-US" altLang="zh-TW" dirty="0"/>
              <a:t>5</a:t>
            </a:r>
            <a:r>
              <a:rPr lang="zh-TW" altLang="en-US" dirty="0"/>
              <a:t>秒之後</a:t>
            </a:r>
            <a:r>
              <a:rPr lang="zh-TW" altLang="en-US" dirty="0" smtClean="0"/>
              <a:t>，觀眾</a:t>
            </a:r>
            <a:r>
              <a:rPr lang="zh-TW" altLang="en-US" dirty="0"/>
              <a:t>就可以選擇略過、或是繼續</a:t>
            </a:r>
            <a:r>
              <a:rPr lang="zh-TW" altLang="en-US" dirty="0" smtClean="0"/>
              <a:t>觀看，</a:t>
            </a:r>
            <a:r>
              <a:rPr lang="zh-TW" altLang="en-US" dirty="0"/>
              <a:t>此種廣告模式稱為「</a:t>
            </a:r>
            <a:r>
              <a:rPr lang="en-US" altLang="zh-TW" dirty="0" err="1"/>
              <a:t>TrueView</a:t>
            </a:r>
            <a:r>
              <a:rPr lang="zh-TW" altLang="en-US" dirty="0"/>
              <a:t>」。</a:t>
            </a:r>
          </a:p>
          <a:p>
            <a:r>
              <a:rPr lang="zh-TW" altLang="en-US" dirty="0"/>
              <a:t>當觀眾觀看廣告滿</a:t>
            </a:r>
            <a:r>
              <a:rPr lang="en-US" altLang="zh-TW" dirty="0"/>
              <a:t>30</a:t>
            </a:r>
            <a:r>
              <a:rPr lang="zh-TW" altLang="en-US" dirty="0"/>
              <a:t>秒或看完整部廣告時，廣告客戶才需付費。</a:t>
            </a:r>
          </a:p>
        </p:txBody>
      </p:sp>
      <p:sp>
        <p:nvSpPr>
          <p:cNvPr id="3" name="標題 2"/>
          <p:cNvSpPr>
            <a:spLocks noGrp="1"/>
          </p:cNvSpPr>
          <p:nvPr>
            <p:ph type="title"/>
          </p:nvPr>
        </p:nvSpPr>
        <p:spPr/>
        <p:txBody>
          <a:bodyPr/>
          <a:lstStyle/>
          <a:p>
            <a:r>
              <a:rPr lang="en-US" altLang="zh-TW" dirty="0" smtClean="0"/>
              <a:t>11-2-1 </a:t>
            </a:r>
            <a:r>
              <a:rPr lang="zh-TW" altLang="en-US" dirty="0" smtClean="0"/>
              <a:t>網路廣告</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21</a:t>
            </a:fld>
            <a:endParaRPr lang="en-US" altLang="zh-TW"/>
          </a:p>
        </p:txBody>
      </p:sp>
    </p:spTree>
    <p:extLst>
      <p:ext uri="{BB962C8B-B14F-4D97-AF65-F5344CB8AC3E}">
        <p14:creationId xmlns:p14="http://schemas.microsoft.com/office/powerpoint/2010/main" val="2309657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11-2-1 </a:t>
            </a:r>
            <a:r>
              <a:rPr lang="zh-TW" altLang="en-US" dirty="0"/>
              <a:t>網路廣告</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22</a:t>
            </a:fld>
            <a:endParaRPr lang="en-US" altLang="zh-TW"/>
          </a:p>
        </p:txBody>
      </p:sp>
      <p:pic>
        <p:nvPicPr>
          <p:cNvPr id="6" name="內容版面配置區 5"/>
          <p:cNvPicPr>
            <a:picLocks noGrp="1" noChangeAspect="1"/>
          </p:cNvPicPr>
          <p:nvPr>
            <p:ph idx="1"/>
          </p:nvPr>
        </p:nvPicPr>
        <p:blipFill>
          <a:blip r:embed="rId2"/>
          <a:stretch>
            <a:fillRect/>
          </a:stretch>
        </p:blipFill>
        <p:spPr>
          <a:xfrm>
            <a:off x="966320" y="1613507"/>
            <a:ext cx="7117697" cy="4305673"/>
          </a:xfrm>
          <a:prstGeom prst="rect">
            <a:avLst/>
          </a:prstGeom>
        </p:spPr>
      </p:pic>
    </p:spTree>
    <p:extLst>
      <p:ext uri="{BB962C8B-B14F-4D97-AF65-F5344CB8AC3E}">
        <p14:creationId xmlns:p14="http://schemas.microsoft.com/office/powerpoint/2010/main" val="12649691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gn="ctr">
              <a:buNone/>
            </a:pPr>
            <a:r>
              <a:rPr lang="en-US" altLang="zh-TW" dirty="0">
                <a:solidFill>
                  <a:srgbClr val="C00000"/>
                </a:solidFill>
              </a:rPr>
              <a:t>Facebook</a:t>
            </a:r>
            <a:r>
              <a:rPr lang="zh-TW" altLang="en-US" dirty="0">
                <a:solidFill>
                  <a:srgbClr val="C00000"/>
                </a:solidFill>
              </a:rPr>
              <a:t>的廣告</a:t>
            </a:r>
          </a:p>
          <a:p>
            <a:r>
              <a:rPr lang="en-US" altLang="zh-TW" dirty="0"/>
              <a:t>Facebook</a:t>
            </a:r>
            <a:r>
              <a:rPr lang="zh-TW" altLang="en-US" dirty="0"/>
              <a:t>的廣告模式是在用戶的動態消息當中安插影音</a:t>
            </a:r>
            <a:r>
              <a:rPr lang="zh-TW" altLang="en-US" dirty="0" smtClean="0"/>
              <a:t>廣告，</a:t>
            </a:r>
            <a:r>
              <a:rPr lang="zh-TW" altLang="en-US" dirty="0"/>
              <a:t>廣告</a:t>
            </a:r>
            <a:r>
              <a:rPr lang="zh-TW" altLang="en-US" dirty="0" smtClean="0"/>
              <a:t>的內容</a:t>
            </a:r>
            <a:r>
              <a:rPr lang="zh-TW" altLang="en-US" dirty="0"/>
              <a:t>會依廣告主需要而設定居住地點、性別、年齡、興趣、職業、行為模式、</a:t>
            </a:r>
            <a:r>
              <a:rPr lang="zh-TW" altLang="en-US" dirty="0" smtClean="0"/>
              <a:t>感情狀態</a:t>
            </a:r>
            <a:r>
              <a:rPr lang="zh-TW" altLang="en-US" dirty="0"/>
              <a:t>等條件，來篩選出要投射廣告的用戶。</a:t>
            </a:r>
          </a:p>
        </p:txBody>
      </p:sp>
      <p:sp>
        <p:nvSpPr>
          <p:cNvPr id="3" name="標題 2"/>
          <p:cNvSpPr>
            <a:spLocks noGrp="1"/>
          </p:cNvSpPr>
          <p:nvPr>
            <p:ph type="title"/>
          </p:nvPr>
        </p:nvSpPr>
        <p:spPr/>
        <p:txBody>
          <a:bodyPr/>
          <a:lstStyle/>
          <a:p>
            <a:r>
              <a:rPr lang="en-US" altLang="zh-TW" dirty="0" smtClean="0"/>
              <a:t>11-2-1 </a:t>
            </a:r>
            <a:r>
              <a:rPr lang="zh-TW" altLang="en-US" dirty="0" smtClean="0"/>
              <a:t>網路廣告</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23</a:t>
            </a:fld>
            <a:endParaRPr lang="en-US" altLang="zh-TW"/>
          </a:p>
        </p:txBody>
      </p:sp>
    </p:spTree>
    <p:extLst>
      <p:ext uri="{BB962C8B-B14F-4D97-AF65-F5344CB8AC3E}">
        <p14:creationId xmlns:p14="http://schemas.microsoft.com/office/powerpoint/2010/main" val="2311889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solidFill>
                  <a:srgbClr val="C00000"/>
                </a:solidFill>
              </a:rPr>
              <a:t>電子郵件行銷</a:t>
            </a:r>
            <a:r>
              <a:rPr lang="en-US" altLang="zh-TW" dirty="0"/>
              <a:t>(E-mail Marketing)</a:t>
            </a:r>
            <a:r>
              <a:rPr lang="zh-TW" altLang="en-US" dirty="0"/>
              <a:t>就是透過</a:t>
            </a:r>
            <a:r>
              <a:rPr lang="en-US" altLang="zh-TW" dirty="0"/>
              <a:t>E-mail</a:t>
            </a:r>
            <a:r>
              <a:rPr lang="zh-TW" altLang="en-US" dirty="0"/>
              <a:t>來傳遞商品廣告、促銷活動</a:t>
            </a:r>
            <a:r>
              <a:rPr lang="zh-TW" altLang="en-US" dirty="0" smtClean="0"/>
              <a:t>，或是</a:t>
            </a:r>
            <a:r>
              <a:rPr lang="zh-TW" altLang="en-US" dirty="0"/>
              <a:t>訊息發佈等內容的行銷方式</a:t>
            </a:r>
            <a:r>
              <a:rPr lang="zh-TW" altLang="en-US" dirty="0" smtClean="0"/>
              <a:t>。</a:t>
            </a:r>
            <a:endParaRPr lang="en-US" altLang="zh-TW" dirty="0" smtClean="0"/>
          </a:p>
          <a:p>
            <a:r>
              <a:rPr lang="zh-TW" altLang="en-US" dirty="0" smtClean="0"/>
              <a:t>讀者</a:t>
            </a:r>
            <a:r>
              <a:rPr lang="zh-TW" altLang="en-US" dirty="0"/>
              <a:t>透過</a:t>
            </a:r>
            <a:r>
              <a:rPr lang="en-US" altLang="zh-TW" dirty="0"/>
              <a:t>EDM</a:t>
            </a:r>
            <a:r>
              <a:rPr lang="zh-TW" altLang="en-US" dirty="0"/>
              <a:t>就可獲得商品特惠訊息，並可</a:t>
            </a:r>
            <a:r>
              <a:rPr lang="zh-TW" altLang="en-US" dirty="0" smtClean="0"/>
              <a:t>直接點選</a:t>
            </a:r>
            <a:r>
              <a:rPr lang="zh-TW" altLang="en-US" dirty="0"/>
              <a:t>連結到網頁上進行</a:t>
            </a:r>
            <a:r>
              <a:rPr lang="zh-TW" altLang="en-US" dirty="0" smtClean="0"/>
              <a:t>購買。</a:t>
            </a:r>
            <a:endParaRPr lang="zh-TW" altLang="en-US" dirty="0"/>
          </a:p>
        </p:txBody>
      </p:sp>
      <p:sp>
        <p:nvSpPr>
          <p:cNvPr id="3" name="標題 2"/>
          <p:cNvSpPr>
            <a:spLocks noGrp="1"/>
          </p:cNvSpPr>
          <p:nvPr>
            <p:ph type="title"/>
          </p:nvPr>
        </p:nvSpPr>
        <p:spPr/>
        <p:txBody>
          <a:bodyPr>
            <a:normAutofit/>
          </a:bodyPr>
          <a:lstStyle/>
          <a:p>
            <a:r>
              <a:rPr lang="en-US" altLang="zh-TW" dirty="0" smtClean="0"/>
              <a:t>11-2-2 </a:t>
            </a:r>
            <a:r>
              <a:rPr lang="zh-TW" altLang="en-US" dirty="0" smtClean="0"/>
              <a:t>電子郵件行銷</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24</a:t>
            </a:fld>
            <a:endParaRPr lang="en-US" altLang="zh-TW"/>
          </a:p>
        </p:txBody>
      </p:sp>
    </p:spTree>
    <p:extLst>
      <p:ext uri="{BB962C8B-B14F-4D97-AF65-F5344CB8AC3E}">
        <p14:creationId xmlns:p14="http://schemas.microsoft.com/office/powerpoint/2010/main" val="22040752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t>主動</a:t>
            </a:r>
            <a:r>
              <a:rPr lang="zh-TW" altLang="en-US" dirty="0"/>
              <a:t>快速地將訊息傳播至廣大範圍的特定潛在客戶，而非</a:t>
            </a:r>
            <a:r>
              <a:rPr lang="zh-TW" altLang="en-US" dirty="0" smtClean="0"/>
              <a:t>被動</a:t>
            </a:r>
            <a:r>
              <a:rPr lang="zh-TW" altLang="en-US" dirty="0"/>
              <a:t>等待點選，也因為此種方式多半是以訂閱方式來</a:t>
            </a:r>
            <a:r>
              <a:rPr lang="zh-TW" altLang="en-US" dirty="0" smtClean="0"/>
              <a:t>傳播。</a:t>
            </a:r>
            <a:endParaRPr lang="en-US" altLang="zh-TW" dirty="0" smtClean="0"/>
          </a:p>
          <a:p>
            <a:r>
              <a:rPr lang="zh-TW" altLang="en-US" dirty="0" smtClean="0"/>
              <a:t>可</a:t>
            </a:r>
            <a:r>
              <a:rPr lang="zh-TW" altLang="en-US" dirty="0"/>
              <a:t>針對不同市場作</a:t>
            </a:r>
            <a:r>
              <a:rPr lang="zh-TW" altLang="en-US" dirty="0" smtClean="0"/>
              <a:t>區隔</a:t>
            </a:r>
            <a:r>
              <a:rPr lang="zh-TW" altLang="en-US" dirty="0"/>
              <a:t>，將廣告資訊寄送給可能感興趣的特定</a:t>
            </a:r>
            <a:r>
              <a:rPr lang="zh-TW" altLang="en-US" dirty="0" smtClean="0"/>
              <a:t>族群。</a:t>
            </a:r>
            <a:endParaRPr lang="en-US" altLang="zh-TW" dirty="0" smtClean="0"/>
          </a:p>
          <a:p>
            <a:r>
              <a:rPr lang="zh-TW" altLang="en-US" dirty="0" smtClean="0"/>
              <a:t>但是</a:t>
            </a:r>
            <a:r>
              <a:rPr lang="zh-TW" altLang="en-US" dirty="0"/>
              <a:t>浮濫的廣告郵件同時也常被</a:t>
            </a:r>
            <a:r>
              <a:rPr lang="zh-TW" altLang="en-US" dirty="0" smtClean="0"/>
              <a:t>視為</a:t>
            </a:r>
            <a:r>
              <a:rPr lang="zh-TW" altLang="en-US" dirty="0"/>
              <a:t>垃圾郵件，收件者不一定會開啟</a:t>
            </a:r>
            <a:r>
              <a:rPr lang="zh-TW" altLang="en-US" dirty="0" smtClean="0"/>
              <a:t>檢視。</a:t>
            </a:r>
            <a:endParaRPr lang="zh-TW" altLang="en-US" dirty="0"/>
          </a:p>
        </p:txBody>
      </p:sp>
      <p:sp>
        <p:nvSpPr>
          <p:cNvPr id="3" name="標題 2"/>
          <p:cNvSpPr>
            <a:spLocks noGrp="1"/>
          </p:cNvSpPr>
          <p:nvPr>
            <p:ph type="title"/>
          </p:nvPr>
        </p:nvSpPr>
        <p:spPr/>
        <p:txBody>
          <a:bodyPr/>
          <a:lstStyle/>
          <a:p>
            <a:r>
              <a:rPr lang="en-US" altLang="zh-TW" dirty="0"/>
              <a:t>11-2-2 </a:t>
            </a:r>
            <a:r>
              <a:rPr lang="zh-TW" altLang="en-US" dirty="0"/>
              <a:t>電子郵件行銷</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25</a:t>
            </a:fld>
            <a:endParaRPr lang="en-US" altLang="zh-TW"/>
          </a:p>
        </p:txBody>
      </p:sp>
    </p:spTree>
    <p:extLst>
      <p:ext uri="{BB962C8B-B14F-4D97-AF65-F5344CB8AC3E}">
        <p14:creationId xmlns:p14="http://schemas.microsoft.com/office/powerpoint/2010/main" val="4035078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a:t>當傳統媒體的影響力隨著</a:t>
            </a:r>
            <a:r>
              <a:rPr lang="zh-TW" altLang="en-US" dirty="0" smtClean="0"/>
              <a:t>社群</a:t>
            </a:r>
            <a:r>
              <a:rPr lang="zh-TW" altLang="en-US" dirty="0"/>
              <a:t>媒體的興起而逐漸淡化，</a:t>
            </a:r>
            <a:r>
              <a:rPr lang="en-US" altLang="zh-TW" dirty="0" smtClean="0"/>
              <a:t>KOL</a:t>
            </a:r>
            <a:r>
              <a:rPr lang="zh-TW" altLang="en-US" dirty="0" smtClean="0"/>
              <a:t>行銷</a:t>
            </a:r>
            <a:r>
              <a:rPr lang="zh-TW" altLang="en-US" dirty="0"/>
              <a:t>便順勢而上</a:t>
            </a:r>
            <a:r>
              <a:rPr lang="zh-TW" altLang="en-US" dirty="0" smtClean="0"/>
              <a:t>。</a:t>
            </a:r>
            <a:endParaRPr lang="en-US" altLang="zh-TW" dirty="0" smtClean="0"/>
          </a:p>
          <a:p>
            <a:r>
              <a:rPr lang="en-US" altLang="zh-TW" dirty="0" smtClean="0"/>
              <a:t>KOL</a:t>
            </a:r>
            <a:r>
              <a:rPr lang="zh-TW" altLang="en-US" dirty="0"/>
              <a:t>一詞</a:t>
            </a:r>
            <a:r>
              <a:rPr lang="zh-TW" altLang="en-US" dirty="0" smtClean="0"/>
              <a:t>是</a:t>
            </a:r>
            <a:r>
              <a:rPr lang="en-US" altLang="zh-TW" dirty="0" smtClean="0"/>
              <a:t>Key </a:t>
            </a:r>
            <a:r>
              <a:rPr lang="en-US" altLang="zh-TW" dirty="0"/>
              <a:t>Opinion Leader</a:t>
            </a:r>
            <a:r>
              <a:rPr lang="zh-TW" altLang="en-US" dirty="0"/>
              <a:t>的縮寫， </a:t>
            </a:r>
            <a:r>
              <a:rPr lang="zh-TW" altLang="en-US" dirty="0" smtClean="0"/>
              <a:t>也就是</a:t>
            </a:r>
            <a:r>
              <a:rPr lang="zh-TW" altLang="en-US" dirty="0"/>
              <a:t>「</a:t>
            </a:r>
            <a:r>
              <a:rPr lang="zh-TW" altLang="en-US" dirty="0">
                <a:solidFill>
                  <a:srgbClr val="C00000"/>
                </a:solidFill>
              </a:rPr>
              <a:t>關鍵意見領袖</a:t>
            </a:r>
            <a:r>
              <a:rPr lang="zh-TW" altLang="en-US" dirty="0"/>
              <a:t>」之意，</a:t>
            </a:r>
            <a:r>
              <a:rPr lang="zh-TW" altLang="en-US" dirty="0" smtClean="0"/>
              <a:t>用來</a:t>
            </a:r>
            <a:r>
              <a:rPr lang="zh-TW" altLang="en-US" dirty="0"/>
              <a:t>指在網路或社交平台上活躍</a:t>
            </a:r>
            <a:r>
              <a:rPr lang="zh-TW" altLang="en-US" dirty="0" smtClean="0"/>
              <a:t>而有</a:t>
            </a:r>
            <a:r>
              <a:rPr lang="zh-TW" altLang="en-US" dirty="0"/>
              <a:t>影響力的人，而且通常</a:t>
            </a:r>
            <a:r>
              <a:rPr lang="zh-TW" altLang="en-US" dirty="0" smtClean="0"/>
              <a:t>一個</a:t>
            </a:r>
            <a:r>
              <a:rPr lang="en-US" altLang="zh-TW" dirty="0" smtClean="0"/>
              <a:t>KOL</a:t>
            </a:r>
            <a:r>
              <a:rPr lang="zh-TW" altLang="en-US" dirty="0"/>
              <a:t>只會專注在一個</a:t>
            </a:r>
            <a:r>
              <a:rPr lang="zh-TW" altLang="en-US" dirty="0" smtClean="0"/>
              <a:t>範疇。</a:t>
            </a:r>
            <a:endParaRPr lang="zh-TW" altLang="en-US" dirty="0"/>
          </a:p>
        </p:txBody>
      </p:sp>
      <p:sp>
        <p:nvSpPr>
          <p:cNvPr id="3" name="標題 2"/>
          <p:cNvSpPr>
            <a:spLocks noGrp="1"/>
          </p:cNvSpPr>
          <p:nvPr>
            <p:ph type="title"/>
          </p:nvPr>
        </p:nvSpPr>
        <p:spPr/>
        <p:txBody>
          <a:bodyPr/>
          <a:lstStyle/>
          <a:p>
            <a:r>
              <a:rPr lang="en-US" altLang="zh-TW" dirty="0" smtClean="0"/>
              <a:t>11-2-3 KOL</a:t>
            </a:r>
            <a:r>
              <a:rPr lang="zh-TW" altLang="en-US" dirty="0" smtClean="0"/>
              <a:t>行銷</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26</a:t>
            </a:fld>
            <a:endParaRPr lang="en-US" altLang="zh-TW"/>
          </a:p>
        </p:txBody>
      </p:sp>
    </p:spTree>
    <p:extLst>
      <p:ext uri="{BB962C8B-B14F-4D97-AF65-F5344CB8AC3E}">
        <p14:creationId xmlns:p14="http://schemas.microsoft.com/office/powerpoint/2010/main" val="3607635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t>具有影響力就</a:t>
            </a:r>
            <a:r>
              <a:rPr lang="zh-TW" altLang="en-US" dirty="0"/>
              <a:t>能影響群眾想法或引發消費，帶來廣告效益</a:t>
            </a:r>
            <a:r>
              <a:rPr lang="zh-TW" altLang="en-US" dirty="0" smtClean="0"/>
              <a:t>。透過各</a:t>
            </a:r>
            <a:r>
              <a:rPr lang="zh-TW" altLang="en-US" dirty="0"/>
              <a:t>大人氣部落格、臉書平台進行商業宣傳或產品推薦，也成為近來熱門的行銷方式</a:t>
            </a:r>
            <a:r>
              <a:rPr lang="zh-TW" altLang="en-US" dirty="0" smtClean="0"/>
              <a:t>之一</a:t>
            </a:r>
            <a:r>
              <a:rPr lang="zh-TW" altLang="en-US" dirty="0"/>
              <a:t>。</a:t>
            </a:r>
          </a:p>
        </p:txBody>
      </p:sp>
      <p:sp>
        <p:nvSpPr>
          <p:cNvPr id="3" name="標題 2"/>
          <p:cNvSpPr>
            <a:spLocks noGrp="1"/>
          </p:cNvSpPr>
          <p:nvPr>
            <p:ph type="title"/>
          </p:nvPr>
        </p:nvSpPr>
        <p:spPr/>
        <p:txBody>
          <a:bodyPr/>
          <a:lstStyle/>
          <a:p>
            <a:r>
              <a:rPr lang="en-US" altLang="zh-TW" dirty="0"/>
              <a:t>11-2-3 KOL</a:t>
            </a:r>
            <a:r>
              <a:rPr lang="zh-TW" altLang="en-US" dirty="0"/>
              <a:t>行銷</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27</a:t>
            </a:fld>
            <a:endParaRPr lang="en-US" altLang="zh-TW"/>
          </a:p>
        </p:txBody>
      </p:sp>
      <p:pic>
        <p:nvPicPr>
          <p:cNvPr id="5" name="圖片 4"/>
          <p:cNvPicPr>
            <a:picLocks noChangeAspect="1"/>
          </p:cNvPicPr>
          <p:nvPr/>
        </p:nvPicPr>
        <p:blipFill>
          <a:blip r:embed="rId2"/>
          <a:stretch>
            <a:fillRect/>
          </a:stretch>
        </p:blipFill>
        <p:spPr>
          <a:xfrm>
            <a:off x="2267744" y="3444730"/>
            <a:ext cx="4670043" cy="2760360"/>
          </a:xfrm>
          <a:prstGeom prst="rect">
            <a:avLst/>
          </a:prstGeom>
        </p:spPr>
      </p:pic>
    </p:spTree>
    <p:extLst>
      <p:ext uri="{BB962C8B-B14F-4D97-AF65-F5344CB8AC3E}">
        <p14:creationId xmlns:p14="http://schemas.microsoft.com/office/powerpoint/2010/main" val="2342335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lgn="ctr">
              <a:buNone/>
            </a:pPr>
            <a:r>
              <a:rPr lang="zh-TW" altLang="en-US" dirty="0">
                <a:solidFill>
                  <a:srgbClr val="C00000"/>
                </a:solidFill>
              </a:rPr>
              <a:t>部落格</a:t>
            </a:r>
          </a:p>
          <a:p>
            <a:r>
              <a:rPr lang="zh-TW" altLang="en-US" dirty="0" smtClean="0"/>
              <a:t>人</a:t>
            </a:r>
            <a:r>
              <a:rPr lang="zh-TW" altLang="en-US" dirty="0"/>
              <a:t>氣部落客往往一天就能創造上萬點閱率，無形中也形成廣告</a:t>
            </a:r>
            <a:r>
              <a:rPr lang="zh-TW" altLang="en-US" dirty="0" smtClean="0"/>
              <a:t>價值</a:t>
            </a:r>
            <a:r>
              <a:rPr lang="zh-TW" altLang="en-US" dirty="0"/>
              <a:t>，透過此方式不但能馬上提升產品的知名度與關注度，也比一般商業廣告更具</a:t>
            </a:r>
            <a:r>
              <a:rPr lang="zh-TW" altLang="en-US" dirty="0" smtClean="0"/>
              <a:t>說服力</a:t>
            </a:r>
            <a:r>
              <a:rPr lang="zh-TW" altLang="en-US" dirty="0"/>
              <a:t>，但也容易衍生出所謂「</a:t>
            </a:r>
            <a:r>
              <a:rPr lang="zh-TW" altLang="en-US" dirty="0">
                <a:solidFill>
                  <a:srgbClr val="C00000"/>
                </a:solidFill>
              </a:rPr>
              <a:t>業配文</a:t>
            </a:r>
            <a:r>
              <a:rPr lang="zh-TW" altLang="en-US" dirty="0"/>
              <a:t>」的爭議，引發網友對於商業文章的抗拒。</a:t>
            </a:r>
          </a:p>
        </p:txBody>
      </p:sp>
      <p:sp>
        <p:nvSpPr>
          <p:cNvPr id="3" name="標題 2"/>
          <p:cNvSpPr>
            <a:spLocks noGrp="1"/>
          </p:cNvSpPr>
          <p:nvPr>
            <p:ph type="title"/>
          </p:nvPr>
        </p:nvSpPr>
        <p:spPr/>
        <p:txBody>
          <a:bodyPr/>
          <a:lstStyle/>
          <a:p>
            <a:r>
              <a:rPr lang="en-US" altLang="zh-TW" dirty="0"/>
              <a:t>11-2-3 KOL</a:t>
            </a:r>
            <a:r>
              <a:rPr lang="zh-TW" altLang="en-US" dirty="0"/>
              <a:t>行銷</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28</a:t>
            </a:fld>
            <a:endParaRPr lang="en-US" altLang="zh-TW"/>
          </a:p>
        </p:txBody>
      </p:sp>
    </p:spTree>
    <p:extLst>
      <p:ext uri="{BB962C8B-B14F-4D97-AF65-F5344CB8AC3E}">
        <p14:creationId xmlns:p14="http://schemas.microsoft.com/office/powerpoint/2010/main" val="1624562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a:bodyPr>
          <a:lstStyle/>
          <a:p>
            <a:pPr marL="0" indent="0" algn="ctr">
              <a:buNone/>
            </a:pPr>
            <a:r>
              <a:rPr lang="zh-TW" altLang="en-US" dirty="0">
                <a:solidFill>
                  <a:srgbClr val="C00000"/>
                </a:solidFill>
              </a:rPr>
              <a:t>葉佩雯？業配文！</a:t>
            </a:r>
          </a:p>
          <a:p>
            <a:r>
              <a:rPr lang="zh-TW" altLang="en-US" dirty="0"/>
              <a:t>業配文俗稱的「業配」，是「業務配合」的簡稱，而「葉佩雯」則是衍生</a:t>
            </a:r>
            <a:r>
              <a:rPr lang="zh-TW" altLang="en-US" dirty="0" smtClean="0"/>
              <a:t>的</a:t>
            </a:r>
            <a:r>
              <a:rPr lang="en-US" altLang="zh-TW" dirty="0" smtClean="0"/>
              <a:t>PTT</a:t>
            </a:r>
            <a:r>
              <a:rPr lang="zh-TW" altLang="en-US" dirty="0"/>
              <a:t>用語，用來泛指因受特定廠商或業主需求所撰寫具推廣目的的文章，屬於置</a:t>
            </a:r>
            <a:r>
              <a:rPr lang="zh-TW" altLang="en-US" dirty="0" smtClean="0"/>
              <a:t>入性</a:t>
            </a:r>
            <a:r>
              <a:rPr lang="zh-TW" altLang="en-US" dirty="0"/>
              <a:t>行銷的一種。</a:t>
            </a:r>
          </a:p>
          <a:p>
            <a:r>
              <a:rPr lang="zh-TW" altLang="en-US" dirty="0"/>
              <a:t>有時媒體或知名部落客會收取廠商酬勞而撰寫有推銷某產品意圖的專欄、</a:t>
            </a:r>
            <a:r>
              <a:rPr lang="zh-TW" altLang="en-US" dirty="0" smtClean="0"/>
              <a:t>新聞或</a:t>
            </a:r>
            <a:r>
              <a:rPr lang="zh-TW" altLang="en-US" dirty="0"/>
              <a:t>文章，因為是為了某廠商的推廣目的所作的廣告文，因此文章的公正性難免備</a:t>
            </a:r>
            <a:r>
              <a:rPr lang="zh-TW" altLang="en-US" dirty="0" smtClean="0"/>
              <a:t>受爭議</a:t>
            </a:r>
            <a:r>
              <a:rPr lang="zh-TW" altLang="en-US" dirty="0"/>
              <a:t>。</a:t>
            </a:r>
          </a:p>
        </p:txBody>
      </p:sp>
      <p:sp>
        <p:nvSpPr>
          <p:cNvPr id="3" name="標題 2"/>
          <p:cNvSpPr>
            <a:spLocks noGrp="1"/>
          </p:cNvSpPr>
          <p:nvPr>
            <p:ph type="title"/>
          </p:nvPr>
        </p:nvSpPr>
        <p:spPr/>
        <p:txBody>
          <a:bodyPr/>
          <a:lstStyle/>
          <a:p>
            <a:r>
              <a:rPr lang="en-US" altLang="zh-TW" dirty="0"/>
              <a:t>11-2-3 KOL</a:t>
            </a:r>
            <a:r>
              <a:rPr lang="zh-TW" altLang="en-US" dirty="0"/>
              <a:t>行銷</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29</a:t>
            </a:fld>
            <a:endParaRPr lang="en-US" altLang="zh-TW"/>
          </a:p>
        </p:txBody>
      </p:sp>
    </p:spTree>
    <p:extLst>
      <p:ext uri="{BB962C8B-B14F-4D97-AF65-F5344CB8AC3E}">
        <p14:creationId xmlns:p14="http://schemas.microsoft.com/office/powerpoint/2010/main" val="17196719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lnSpcReduction="10000"/>
          </a:bodyPr>
          <a:lstStyle/>
          <a:p>
            <a:r>
              <a:rPr lang="zh-TW" altLang="en-US" dirty="0">
                <a:solidFill>
                  <a:srgbClr val="C00000"/>
                </a:solidFill>
              </a:rPr>
              <a:t>網路行銷</a:t>
            </a:r>
            <a:r>
              <a:rPr lang="en-US" altLang="zh-TW" dirty="0"/>
              <a:t>(Internet Marketing)</a:t>
            </a:r>
            <a:r>
              <a:rPr lang="zh-TW" altLang="en-US" dirty="0"/>
              <a:t>又稱為</a:t>
            </a:r>
            <a:r>
              <a:rPr lang="zh-TW" altLang="en-US" dirty="0">
                <a:solidFill>
                  <a:srgbClr val="C00000"/>
                </a:solidFill>
              </a:rPr>
              <a:t>線上行銷</a:t>
            </a:r>
            <a:r>
              <a:rPr lang="en-US" altLang="zh-TW" dirty="0"/>
              <a:t>(On-Line Marketing)</a:t>
            </a:r>
            <a:r>
              <a:rPr lang="zh-TW" altLang="en-US" dirty="0"/>
              <a:t>，是指將</a:t>
            </a:r>
            <a:r>
              <a:rPr lang="zh-TW" altLang="en-US" dirty="0" smtClean="0"/>
              <a:t>傳統的</a:t>
            </a:r>
            <a:r>
              <a:rPr lang="zh-TW" altLang="en-US" dirty="0"/>
              <a:t>行銷內容以</a:t>
            </a:r>
            <a:r>
              <a:rPr lang="zh-TW" altLang="en-US" dirty="0">
                <a:solidFill>
                  <a:srgbClr val="C00000"/>
                </a:solidFill>
              </a:rPr>
              <a:t>數位媒體</a:t>
            </a:r>
            <a:r>
              <a:rPr lang="en-US" altLang="zh-TW" dirty="0"/>
              <a:t>(Digital Media)</a:t>
            </a:r>
            <a:r>
              <a:rPr lang="zh-TW" altLang="en-US" dirty="0"/>
              <a:t>的型態呈現，並利用網際網路作為媒介</a:t>
            </a:r>
            <a:r>
              <a:rPr lang="zh-TW" altLang="en-US" dirty="0" smtClean="0"/>
              <a:t>進行傳播</a:t>
            </a:r>
            <a:r>
              <a:rPr lang="zh-TW" altLang="en-US" dirty="0"/>
              <a:t>與推廣的一種行銷模式</a:t>
            </a:r>
            <a:r>
              <a:rPr lang="zh-TW" altLang="en-US" dirty="0" smtClean="0"/>
              <a:t>。</a:t>
            </a:r>
            <a:endParaRPr lang="en-US" altLang="zh-TW" dirty="0" smtClean="0"/>
          </a:p>
          <a:p>
            <a:r>
              <a:rPr lang="zh-TW" altLang="en-US" dirty="0" smtClean="0"/>
              <a:t>例如</a:t>
            </a:r>
            <a:r>
              <a:rPr lang="zh-TW" altLang="en-US" dirty="0"/>
              <a:t>：在網頁、電子郵件或</a:t>
            </a:r>
            <a:r>
              <a:rPr lang="en-US" altLang="zh-TW" dirty="0"/>
              <a:t>App</a:t>
            </a:r>
            <a:r>
              <a:rPr lang="zh-TW" altLang="en-US" dirty="0"/>
              <a:t>等電子化工具上</a:t>
            </a:r>
            <a:r>
              <a:rPr lang="zh-TW" altLang="en-US" dirty="0" smtClean="0"/>
              <a:t>刊登圖片</a:t>
            </a:r>
            <a:r>
              <a:rPr lang="zh-TW" altLang="en-US" dirty="0"/>
              <a:t>或動態廣告訊息，甚至推出線上促銷活動吸引顧客注意，激起潛在消費意願</a:t>
            </a:r>
            <a:r>
              <a:rPr lang="zh-TW" altLang="en-US" dirty="0" smtClean="0"/>
              <a:t>，更</a:t>
            </a:r>
            <a:r>
              <a:rPr lang="zh-TW" altLang="en-US" dirty="0"/>
              <a:t>進而在線上直接完成交易、付款等動作。</a:t>
            </a:r>
          </a:p>
        </p:txBody>
      </p:sp>
      <p:sp>
        <p:nvSpPr>
          <p:cNvPr id="3" name="標題 2"/>
          <p:cNvSpPr>
            <a:spLocks noGrp="1"/>
          </p:cNvSpPr>
          <p:nvPr>
            <p:ph type="title"/>
          </p:nvPr>
        </p:nvSpPr>
        <p:spPr/>
        <p:txBody>
          <a:bodyPr/>
          <a:lstStyle/>
          <a:p>
            <a:r>
              <a:rPr lang="en-US" altLang="zh-TW" dirty="0"/>
              <a:t>11-1-1 </a:t>
            </a:r>
            <a:r>
              <a:rPr lang="zh-TW" altLang="en-US" dirty="0"/>
              <a:t>網路行銷的定義</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3</a:t>
            </a:fld>
            <a:endParaRPr lang="en-US" altLang="zh-TW"/>
          </a:p>
        </p:txBody>
      </p:sp>
    </p:spTree>
    <p:extLst>
      <p:ext uri="{BB962C8B-B14F-4D97-AF65-F5344CB8AC3E}">
        <p14:creationId xmlns:p14="http://schemas.microsoft.com/office/powerpoint/2010/main" val="646394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solidFill>
                  <a:srgbClr val="C00000"/>
                </a:solidFill>
              </a:rPr>
              <a:t>口碑行銷</a:t>
            </a:r>
            <a:r>
              <a:rPr lang="en-US" altLang="zh-TW" dirty="0" smtClean="0"/>
              <a:t>(WOM</a:t>
            </a:r>
            <a:r>
              <a:rPr lang="en-US" altLang="zh-TW" dirty="0"/>
              <a:t>)</a:t>
            </a:r>
            <a:r>
              <a:rPr lang="zh-TW" altLang="en-US" dirty="0"/>
              <a:t>是指用來引起談論的各種方法，</a:t>
            </a:r>
            <a:r>
              <a:rPr lang="zh-TW" altLang="en-US" dirty="0" smtClean="0"/>
              <a:t>透過</a:t>
            </a:r>
            <a:r>
              <a:rPr lang="zh-TW" altLang="en-US" dirty="0"/>
              <a:t>嚴謹的策略規劃，進行</a:t>
            </a:r>
            <a:r>
              <a:rPr lang="en-US" altLang="zh-TW" dirty="0" err="1"/>
              <a:t>BtoCtoC</a:t>
            </a:r>
            <a:r>
              <a:rPr lang="en-US" altLang="zh-TW" dirty="0"/>
              <a:t>(</a:t>
            </a:r>
            <a:r>
              <a:rPr lang="zh-TW" altLang="en-US" dirty="0"/>
              <a:t>廠商將訊息傳播給有能力影響其他人意見的人</a:t>
            </a:r>
            <a:r>
              <a:rPr lang="en-US" altLang="zh-TW" dirty="0" smtClean="0"/>
              <a:t>)</a:t>
            </a:r>
            <a:r>
              <a:rPr lang="zh-TW" altLang="en-US" dirty="0" smtClean="0"/>
              <a:t>的</a:t>
            </a:r>
            <a:r>
              <a:rPr lang="zh-TW" altLang="en-US" dirty="0"/>
              <a:t>行銷</a:t>
            </a:r>
            <a:r>
              <a:rPr lang="zh-TW" altLang="en-US" dirty="0" smtClean="0"/>
              <a:t>模式。</a:t>
            </a:r>
            <a:endParaRPr lang="zh-TW" altLang="en-US" dirty="0"/>
          </a:p>
        </p:txBody>
      </p:sp>
      <p:sp>
        <p:nvSpPr>
          <p:cNvPr id="3" name="標題 2"/>
          <p:cNvSpPr>
            <a:spLocks noGrp="1"/>
          </p:cNvSpPr>
          <p:nvPr>
            <p:ph type="title"/>
          </p:nvPr>
        </p:nvSpPr>
        <p:spPr/>
        <p:txBody>
          <a:bodyPr/>
          <a:lstStyle/>
          <a:p>
            <a:r>
              <a:rPr lang="en-US" altLang="zh-TW" dirty="0" smtClean="0"/>
              <a:t>11-2-4 </a:t>
            </a:r>
            <a:r>
              <a:rPr lang="zh-TW" altLang="en-US" dirty="0" smtClean="0"/>
              <a:t>口碑行銷</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30</a:t>
            </a:fld>
            <a:endParaRPr lang="en-US" altLang="zh-TW"/>
          </a:p>
        </p:txBody>
      </p:sp>
      <p:pic>
        <p:nvPicPr>
          <p:cNvPr id="6" name="圖片 5"/>
          <p:cNvPicPr>
            <a:picLocks noChangeAspect="1"/>
          </p:cNvPicPr>
          <p:nvPr/>
        </p:nvPicPr>
        <p:blipFill>
          <a:blip r:embed="rId2"/>
          <a:stretch>
            <a:fillRect/>
          </a:stretch>
        </p:blipFill>
        <p:spPr>
          <a:xfrm>
            <a:off x="899592" y="3501008"/>
            <a:ext cx="7353937" cy="2232853"/>
          </a:xfrm>
          <a:prstGeom prst="rect">
            <a:avLst/>
          </a:prstGeom>
        </p:spPr>
      </p:pic>
    </p:spTree>
    <p:extLst>
      <p:ext uri="{BB962C8B-B14F-4D97-AF65-F5344CB8AC3E}">
        <p14:creationId xmlns:p14="http://schemas.microsoft.com/office/powerpoint/2010/main" val="1117698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美國口碑行銷協會的口碑行銷大師</a:t>
            </a:r>
            <a:r>
              <a:rPr lang="en-US" altLang="zh-TW" dirty="0"/>
              <a:t>Andy </a:t>
            </a:r>
            <a:r>
              <a:rPr lang="en-US" altLang="zh-TW" dirty="0" err="1"/>
              <a:t>Sernovitz</a:t>
            </a:r>
            <a:r>
              <a:rPr lang="zh-TW" altLang="en-US" dirty="0"/>
              <a:t>在</a:t>
            </a:r>
            <a:r>
              <a:rPr lang="en-US" altLang="zh-TW" dirty="0"/>
              <a:t>《</a:t>
            </a:r>
            <a:r>
              <a:rPr lang="zh-TW" altLang="en-US" dirty="0"/>
              <a:t>做口碑</a:t>
            </a:r>
            <a:r>
              <a:rPr lang="en-US" altLang="zh-TW" dirty="0"/>
              <a:t>》</a:t>
            </a:r>
            <a:r>
              <a:rPr lang="zh-TW" altLang="en-US" dirty="0"/>
              <a:t>一書中，</a:t>
            </a:r>
            <a:r>
              <a:rPr lang="zh-TW" altLang="en-US" dirty="0" smtClean="0"/>
              <a:t>指出</a:t>
            </a:r>
            <a:r>
              <a:rPr lang="zh-TW" altLang="en-US" dirty="0"/>
              <a:t>口碑行銷有五個操作步驟，分別是</a:t>
            </a:r>
            <a:r>
              <a:rPr lang="zh-TW" altLang="en-US" dirty="0" smtClean="0"/>
              <a:t>：</a:t>
            </a:r>
            <a:endParaRPr lang="en-US" altLang="zh-TW" dirty="0" smtClean="0"/>
          </a:p>
        </p:txBody>
      </p:sp>
      <p:sp>
        <p:nvSpPr>
          <p:cNvPr id="3" name="標題 2"/>
          <p:cNvSpPr>
            <a:spLocks noGrp="1"/>
          </p:cNvSpPr>
          <p:nvPr>
            <p:ph type="title"/>
          </p:nvPr>
        </p:nvSpPr>
        <p:spPr/>
        <p:txBody>
          <a:bodyPr/>
          <a:lstStyle/>
          <a:p>
            <a:r>
              <a:rPr lang="en-US" altLang="zh-TW" dirty="0" smtClean="0"/>
              <a:t>11-2-4 </a:t>
            </a:r>
            <a:r>
              <a:rPr lang="zh-TW" altLang="en-US" dirty="0" smtClean="0"/>
              <a:t>口碑行銷</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31</a:t>
            </a:fld>
            <a:endParaRPr lang="en-US" altLang="zh-TW"/>
          </a:p>
        </p:txBody>
      </p:sp>
      <p:graphicFrame>
        <p:nvGraphicFramePr>
          <p:cNvPr id="6" name="資料庫圖表 5"/>
          <p:cNvGraphicFramePr/>
          <p:nvPr>
            <p:extLst>
              <p:ext uri="{D42A27DB-BD31-4B8C-83A1-F6EECF244321}">
                <p14:modId xmlns:p14="http://schemas.microsoft.com/office/powerpoint/2010/main" val="3725685032"/>
              </p:ext>
            </p:extLst>
          </p:nvPr>
        </p:nvGraphicFramePr>
        <p:xfrm>
          <a:off x="899592" y="2996952"/>
          <a:ext cx="7344816" cy="3010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9625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813907" y="1308681"/>
            <a:ext cx="7422523" cy="4915326"/>
          </a:xfrm>
          <a:prstGeom prst="rect">
            <a:avLst/>
          </a:prstGeom>
        </p:spPr>
      </p:pic>
      <p:sp>
        <p:nvSpPr>
          <p:cNvPr id="3" name="標題 2"/>
          <p:cNvSpPr>
            <a:spLocks noGrp="1"/>
          </p:cNvSpPr>
          <p:nvPr>
            <p:ph type="title"/>
          </p:nvPr>
        </p:nvSpPr>
        <p:spPr/>
        <p:txBody>
          <a:bodyPr/>
          <a:lstStyle/>
          <a:p>
            <a:r>
              <a:rPr lang="en-US" altLang="zh-TW" dirty="0"/>
              <a:t>11-2-4 </a:t>
            </a:r>
            <a:r>
              <a:rPr lang="zh-TW" altLang="en-US" dirty="0"/>
              <a:t>口碑行銷</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32</a:t>
            </a:fld>
            <a:endParaRPr lang="en-US" altLang="zh-TW"/>
          </a:p>
        </p:txBody>
      </p:sp>
    </p:spTree>
    <p:extLst>
      <p:ext uri="{BB962C8B-B14F-4D97-AF65-F5344CB8AC3E}">
        <p14:creationId xmlns:p14="http://schemas.microsoft.com/office/powerpoint/2010/main" val="15614685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a:t>關鍵字</a:t>
            </a:r>
            <a:r>
              <a:rPr lang="zh-TW" altLang="en-US" dirty="0" smtClean="0"/>
              <a:t>廣告是</a:t>
            </a:r>
            <a:r>
              <a:rPr lang="zh-TW" altLang="en-US" dirty="0"/>
              <a:t>由搜尋引擎提供特定</a:t>
            </a:r>
            <a:r>
              <a:rPr lang="zh-TW" altLang="en-US" dirty="0" smtClean="0"/>
              <a:t>關鍵字的</a:t>
            </a:r>
            <a:r>
              <a:rPr lang="zh-TW" altLang="en-US" dirty="0"/>
              <a:t>廣告服務，例如：</a:t>
            </a:r>
            <a:r>
              <a:rPr lang="en-US" altLang="zh-TW" dirty="0"/>
              <a:t>Google AdWords</a:t>
            </a:r>
            <a:r>
              <a:rPr lang="zh-TW" altLang="en-US" dirty="0"/>
              <a:t>或</a:t>
            </a:r>
            <a:r>
              <a:rPr lang="en-US" altLang="zh-TW" dirty="0"/>
              <a:t>Yahoo!</a:t>
            </a:r>
            <a:r>
              <a:rPr lang="zh-TW" altLang="en-US" dirty="0"/>
              <a:t>關鍵字廣告，向企業主收取廣告</a:t>
            </a:r>
            <a:r>
              <a:rPr lang="zh-TW" altLang="en-US" dirty="0" smtClean="0"/>
              <a:t>費用</a:t>
            </a:r>
            <a:r>
              <a:rPr lang="zh-TW" altLang="en-US" dirty="0"/>
              <a:t>，通常是採</a:t>
            </a:r>
            <a:r>
              <a:rPr lang="zh-TW" altLang="en-US" dirty="0">
                <a:solidFill>
                  <a:srgbClr val="C00000"/>
                </a:solidFill>
              </a:rPr>
              <a:t>點閱計費</a:t>
            </a:r>
            <a:r>
              <a:rPr lang="en-US" altLang="zh-TW" dirty="0"/>
              <a:t>(Pay Per Click, PPC)</a:t>
            </a:r>
            <a:r>
              <a:rPr lang="zh-TW" altLang="en-US" dirty="0"/>
              <a:t>方式計費。</a:t>
            </a:r>
          </a:p>
          <a:p>
            <a:r>
              <a:rPr lang="zh-TW" altLang="en-US" dirty="0"/>
              <a:t>其作法是由廠商提出想要購買的關鍵字，再透過競標方式來決定每個關鍵字</a:t>
            </a:r>
            <a:r>
              <a:rPr lang="zh-TW" altLang="en-US" dirty="0" smtClean="0"/>
              <a:t>的網站</a:t>
            </a:r>
            <a:r>
              <a:rPr lang="zh-TW" altLang="en-US" dirty="0"/>
              <a:t>排名與每次被點閱的費用</a:t>
            </a:r>
            <a:r>
              <a:rPr lang="zh-TW" altLang="en-US" dirty="0" smtClean="0"/>
              <a:t>。</a:t>
            </a:r>
            <a:endParaRPr lang="en-US" altLang="zh-TW" dirty="0" smtClean="0"/>
          </a:p>
        </p:txBody>
      </p:sp>
      <p:sp>
        <p:nvSpPr>
          <p:cNvPr id="3" name="標題 2"/>
          <p:cNvSpPr>
            <a:spLocks noGrp="1"/>
          </p:cNvSpPr>
          <p:nvPr>
            <p:ph type="title"/>
          </p:nvPr>
        </p:nvSpPr>
        <p:spPr/>
        <p:txBody>
          <a:bodyPr/>
          <a:lstStyle/>
          <a:p>
            <a:r>
              <a:rPr lang="en-US" altLang="zh-TW" dirty="0" smtClean="0"/>
              <a:t>11-2-5 </a:t>
            </a:r>
            <a:r>
              <a:rPr lang="zh-TW" altLang="en-US" dirty="0" smtClean="0"/>
              <a:t>關鍵字廣告</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33</a:t>
            </a:fld>
            <a:endParaRPr lang="en-US" altLang="zh-TW"/>
          </a:p>
        </p:txBody>
      </p:sp>
    </p:spTree>
    <p:extLst>
      <p:ext uri="{BB962C8B-B14F-4D97-AF65-F5344CB8AC3E}">
        <p14:creationId xmlns:p14="http://schemas.microsoft.com/office/powerpoint/2010/main" val="40623133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t>當</a:t>
            </a:r>
            <a:r>
              <a:rPr lang="zh-TW" altLang="en-US" dirty="0"/>
              <a:t>網友在搜尋引擎上搜尋特定關鍵字，搜尋引擎</a:t>
            </a:r>
            <a:r>
              <a:rPr lang="zh-TW" altLang="en-US" dirty="0" smtClean="0"/>
              <a:t>就會</a:t>
            </a:r>
            <a:r>
              <a:rPr lang="zh-TW" altLang="en-US" dirty="0"/>
              <a:t>在搜尋結果的上方或右邊剩餘空間顯示付費的廣告網頁</a:t>
            </a:r>
            <a:r>
              <a:rPr lang="zh-TW" altLang="en-US" dirty="0" smtClean="0"/>
              <a:t>連結，當</a:t>
            </a:r>
            <a:r>
              <a:rPr lang="zh-TW" altLang="en-US" dirty="0"/>
              <a:t>網友點擊了其中的廣告連結才計費。</a:t>
            </a:r>
          </a:p>
        </p:txBody>
      </p:sp>
      <p:sp>
        <p:nvSpPr>
          <p:cNvPr id="3" name="標題 2"/>
          <p:cNvSpPr>
            <a:spLocks noGrp="1"/>
          </p:cNvSpPr>
          <p:nvPr>
            <p:ph type="title"/>
          </p:nvPr>
        </p:nvSpPr>
        <p:spPr/>
        <p:txBody>
          <a:bodyPr/>
          <a:lstStyle/>
          <a:p>
            <a:r>
              <a:rPr lang="en-US" altLang="zh-TW" dirty="0" smtClean="0"/>
              <a:t>11-2-5 </a:t>
            </a:r>
            <a:r>
              <a:rPr lang="zh-TW" altLang="en-US" dirty="0" smtClean="0"/>
              <a:t>關鍵字廣告</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34</a:t>
            </a:fld>
            <a:endParaRPr lang="en-US" altLang="zh-TW"/>
          </a:p>
        </p:txBody>
      </p:sp>
      <p:pic>
        <p:nvPicPr>
          <p:cNvPr id="6" name="圖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51720" y="3429000"/>
            <a:ext cx="5077024" cy="2894686"/>
          </a:xfrm>
          <a:prstGeom prst="rect">
            <a:avLst/>
          </a:prstGeom>
        </p:spPr>
      </p:pic>
    </p:spTree>
    <p:extLst>
      <p:ext uri="{BB962C8B-B14F-4D97-AF65-F5344CB8AC3E}">
        <p14:creationId xmlns:p14="http://schemas.microsoft.com/office/powerpoint/2010/main" val="15345639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行動廣告包含了</a:t>
            </a:r>
            <a:r>
              <a:rPr lang="zh-TW" altLang="en-US" dirty="0">
                <a:solidFill>
                  <a:srgbClr val="C00000"/>
                </a:solidFill>
              </a:rPr>
              <a:t>行動網頁廣告</a:t>
            </a:r>
            <a:r>
              <a:rPr lang="en-US" altLang="zh-TW" dirty="0">
                <a:solidFill>
                  <a:srgbClr val="C00000"/>
                </a:solidFill>
              </a:rPr>
              <a:t>(Mobile Web)</a:t>
            </a:r>
            <a:r>
              <a:rPr lang="zh-TW" altLang="en-US" dirty="0">
                <a:solidFill>
                  <a:srgbClr val="C00000"/>
                </a:solidFill>
              </a:rPr>
              <a:t>、行動搜尋廣告</a:t>
            </a:r>
            <a:r>
              <a:rPr lang="en-US" altLang="zh-TW" dirty="0">
                <a:solidFill>
                  <a:srgbClr val="C00000"/>
                </a:solidFill>
              </a:rPr>
              <a:t>(Mobile Search)</a:t>
            </a:r>
            <a:r>
              <a:rPr lang="zh-TW" altLang="en-US" dirty="0" smtClean="0">
                <a:solidFill>
                  <a:srgbClr val="C00000"/>
                </a:solidFill>
              </a:rPr>
              <a:t>以及</a:t>
            </a:r>
            <a:r>
              <a:rPr lang="zh-TW" altLang="en-US" dirty="0">
                <a:solidFill>
                  <a:srgbClr val="C00000"/>
                </a:solidFill>
              </a:rPr>
              <a:t>應用程式內廣告</a:t>
            </a:r>
            <a:r>
              <a:rPr lang="en-US" altLang="zh-TW" dirty="0">
                <a:solidFill>
                  <a:srgbClr val="C00000"/>
                </a:solidFill>
              </a:rPr>
              <a:t>(In App)</a:t>
            </a:r>
            <a:r>
              <a:rPr lang="zh-TW" altLang="en-US" dirty="0" smtClean="0"/>
              <a:t>。</a:t>
            </a:r>
            <a:endParaRPr lang="en-US" altLang="zh-TW" dirty="0" smtClean="0"/>
          </a:p>
          <a:p>
            <a:r>
              <a:rPr lang="zh-TW" altLang="en-US" dirty="0" smtClean="0"/>
              <a:t>其中</a:t>
            </a:r>
            <a:r>
              <a:rPr lang="zh-TW" altLang="en-US" dirty="0"/>
              <a:t>行動網頁廣告及應用程式內廣告主要是以橫幅</a:t>
            </a:r>
            <a:r>
              <a:rPr lang="zh-TW" altLang="en-US" dirty="0" smtClean="0"/>
              <a:t>廣告為主；</a:t>
            </a:r>
            <a:r>
              <a:rPr lang="zh-TW" altLang="en-US" dirty="0"/>
              <a:t>而行動搜尋廣告則會依搜尋內容投放相關的</a:t>
            </a:r>
            <a:r>
              <a:rPr lang="zh-TW" altLang="en-US" dirty="0" smtClean="0"/>
              <a:t>廣告。</a:t>
            </a:r>
            <a:endParaRPr lang="en-US" altLang="zh-TW" dirty="0" smtClean="0"/>
          </a:p>
          <a:p>
            <a:r>
              <a:rPr lang="zh-TW" altLang="en-US" dirty="0" smtClean="0"/>
              <a:t>根據</a:t>
            </a:r>
            <a:r>
              <a:rPr lang="en-US" altLang="zh-TW" dirty="0"/>
              <a:t>Google</a:t>
            </a:r>
            <a:r>
              <a:rPr lang="zh-TW" altLang="en-US" dirty="0"/>
              <a:t>調查，有超過半數以上的行動搜尋者，在搜尋完一個</a:t>
            </a:r>
            <a:r>
              <a:rPr lang="zh-TW" altLang="en-US" dirty="0" smtClean="0"/>
              <a:t>小時內</a:t>
            </a:r>
            <a:r>
              <a:rPr lang="zh-TW" altLang="en-US" dirty="0"/>
              <a:t>將會產生行動，包括購物、到店拜訪、撥電話等等。</a:t>
            </a:r>
          </a:p>
        </p:txBody>
      </p:sp>
      <p:sp>
        <p:nvSpPr>
          <p:cNvPr id="3" name="標題 2"/>
          <p:cNvSpPr>
            <a:spLocks noGrp="1"/>
          </p:cNvSpPr>
          <p:nvPr>
            <p:ph type="title"/>
          </p:nvPr>
        </p:nvSpPr>
        <p:spPr/>
        <p:txBody>
          <a:bodyPr/>
          <a:lstStyle/>
          <a:p>
            <a:r>
              <a:rPr lang="en-US" altLang="zh-TW" dirty="0" smtClean="0"/>
              <a:t>11-2-6 </a:t>
            </a:r>
            <a:r>
              <a:rPr lang="zh-TW" altLang="en-US" dirty="0" smtClean="0"/>
              <a:t>行動廣告</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35</a:t>
            </a:fld>
            <a:endParaRPr lang="en-US" altLang="zh-TW"/>
          </a:p>
        </p:txBody>
      </p:sp>
    </p:spTree>
    <p:extLst>
      <p:ext uri="{BB962C8B-B14F-4D97-AF65-F5344CB8AC3E}">
        <p14:creationId xmlns:p14="http://schemas.microsoft.com/office/powerpoint/2010/main" val="3351321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11-2-6 </a:t>
            </a:r>
            <a:r>
              <a:rPr lang="zh-TW" altLang="en-US" dirty="0" smtClean="0"/>
              <a:t>行動廣告</a:t>
            </a:r>
            <a:endParaRPr lang="zh-TW" altLang="en-US" dirty="0"/>
          </a:p>
        </p:txBody>
      </p:sp>
      <p:sp>
        <p:nvSpPr>
          <p:cNvPr id="4" name="投影片編號版面配置區 3"/>
          <p:cNvSpPr>
            <a:spLocks noGrp="1"/>
          </p:cNvSpPr>
          <p:nvPr>
            <p:ph type="sldNum" sz="quarter" idx="12"/>
          </p:nvPr>
        </p:nvSpPr>
        <p:spPr/>
        <p:txBody>
          <a:bodyPr/>
          <a:lstStyle/>
          <a:p>
            <a:pPr>
              <a:defRPr/>
            </a:pPr>
            <a:fld id="{6CC2834A-24C2-42CA-BCD6-CB5AA28BF97B}" type="slidenum">
              <a:rPr lang="en-US" altLang="zh-TW" smtClean="0"/>
              <a:pPr>
                <a:defRPr/>
              </a:pPr>
              <a:t>36</a:t>
            </a:fld>
            <a:endParaRPr lang="en-US" altLang="zh-TW"/>
          </a:p>
        </p:txBody>
      </p:sp>
      <p:pic>
        <p:nvPicPr>
          <p:cNvPr id="2" name="圖片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47664" y="1233343"/>
            <a:ext cx="6050626" cy="5141859"/>
          </a:xfrm>
          <a:prstGeom prst="rect">
            <a:avLst/>
          </a:prstGeom>
        </p:spPr>
      </p:pic>
      <p:sp>
        <p:nvSpPr>
          <p:cNvPr id="7" name="圓角矩形 6"/>
          <p:cNvSpPr/>
          <p:nvPr/>
        </p:nvSpPr>
        <p:spPr>
          <a:xfrm>
            <a:off x="539552" y="2616836"/>
            <a:ext cx="1403254" cy="78568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TW" altLang="en-US" sz="2000" b="1" dirty="0"/>
              <a:t>應用程式內</a:t>
            </a:r>
            <a:r>
              <a:rPr lang="zh-TW" altLang="en-US" sz="2000" b="1" dirty="0" smtClean="0"/>
              <a:t>廣告</a:t>
            </a:r>
            <a:endParaRPr lang="zh-TW" altLang="en-US" sz="2000" b="1" dirty="0"/>
          </a:p>
        </p:txBody>
      </p:sp>
      <p:sp>
        <p:nvSpPr>
          <p:cNvPr id="9" name="圓角矩形 8"/>
          <p:cNvSpPr/>
          <p:nvPr/>
        </p:nvSpPr>
        <p:spPr>
          <a:xfrm>
            <a:off x="6588224" y="3350268"/>
            <a:ext cx="1857926" cy="42328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TW" altLang="en-US" sz="2000" b="1" dirty="0"/>
              <a:t>行動搜尋廣告</a:t>
            </a:r>
          </a:p>
        </p:txBody>
      </p:sp>
    </p:spTree>
    <p:extLst>
      <p:ext uri="{BB962C8B-B14F-4D97-AF65-F5344CB8AC3E}">
        <p14:creationId xmlns:p14="http://schemas.microsoft.com/office/powerpoint/2010/main" val="1729757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p:txBody>
          <a:bodyPr/>
          <a:lstStyle/>
          <a:p>
            <a:pPr marL="0" indent="0" algn="ctr">
              <a:buNone/>
            </a:pPr>
            <a:r>
              <a:rPr lang="zh-TW" altLang="en-US" dirty="0">
                <a:solidFill>
                  <a:srgbClr val="C00000"/>
                </a:solidFill>
              </a:rPr>
              <a:t>搜尋引擎</a:t>
            </a:r>
            <a:r>
              <a:rPr lang="zh-TW" altLang="en-US" dirty="0" smtClean="0">
                <a:solidFill>
                  <a:srgbClr val="C00000"/>
                </a:solidFill>
              </a:rPr>
              <a:t>最佳化</a:t>
            </a:r>
            <a:r>
              <a:rPr lang="en-US" altLang="zh-TW" dirty="0" smtClean="0">
                <a:solidFill>
                  <a:srgbClr val="C00000"/>
                </a:solidFill>
              </a:rPr>
              <a:t/>
            </a:r>
            <a:br>
              <a:rPr lang="en-US" altLang="zh-TW" dirty="0" smtClean="0">
                <a:solidFill>
                  <a:srgbClr val="C00000"/>
                </a:solidFill>
              </a:rPr>
            </a:br>
            <a:r>
              <a:rPr lang="en-US" altLang="zh-TW" dirty="0" smtClean="0">
                <a:solidFill>
                  <a:srgbClr val="C00000"/>
                </a:solidFill>
              </a:rPr>
              <a:t>(</a:t>
            </a:r>
            <a:r>
              <a:rPr lang="en-US" altLang="zh-TW" dirty="0">
                <a:solidFill>
                  <a:srgbClr val="C00000"/>
                </a:solidFill>
              </a:rPr>
              <a:t>Search Engine Optimization, SEO</a:t>
            </a:r>
            <a:r>
              <a:rPr lang="en-US" altLang="zh-TW" dirty="0" smtClean="0">
                <a:solidFill>
                  <a:srgbClr val="C00000"/>
                </a:solidFill>
              </a:rPr>
              <a:t>)</a:t>
            </a:r>
          </a:p>
          <a:p>
            <a:r>
              <a:rPr lang="zh-TW" altLang="en-US" dirty="0" smtClean="0"/>
              <a:t>又</a:t>
            </a:r>
            <a:r>
              <a:rPr lang="zh-TW" altLang="en-US" dirty="0"/>
              <a:t>稱為搜尋引擎優化，</a:t>
            </a:r>
            <a:r>
              <a:rPr lang="zh-TW" altLang="en-US" dirty="0" smtClean="0"/>
              <a:t>是一種</a:t>
            </a:r>
            <a:r>
              <a:rPr lang="zh-TW" altLang="en-US" dirty="0"/>
              <a:t>透過了解搜尋引擎的運作</a:t>
            </a:r>
            <a:r>
              <a:rPr lang="zh-TW" altLang="en-US" dirty="0" smtClean="0"/>
              <a:t>規則來</a:t>
            </a:r>
            <a:r>
              <a:rPr lang="zh-TW" altLang="en-US" dirty="0"/>
              <a:t>調整網站，以期提高目的網站</a:t>
            </a:r>
            <a:r>
              <a:rPr lang="zh-TW" altLang="en-US" dirty="0" smtClean="0"/>
              <a:t>在有關</a:t>
            </a:r>
            <a:r>
              <a:rPr lang="zh-TW" altLang="en-US" dirty="0"/>
              <a:t>搜尋引擎內排名的方式</a:t>
            </a:r>
            <a:r>
              <a:rPr lang="zh-TW" altLang="en-US" dirty="0" smtClean="0"/>
              <a:t>。</a:t>
            </a:r>
            <a:endParaRPr lang="en-US" altLang="zh-TW" dirty="0" smtClean="0"/>
          </a:p>
          <a:p>
            <a:r>
              <a:rPr lang="zh-TW" altLang="en-US" dirty="0"/>
              <a:t>搜尋引擎是上網查詢資料</a:t>
            </a:r>
            <a:r>
              <a:rPr lang="zh-TW" altLang="en-US" dirty="0" smtClean="0"/>
              <a:t>的第一</a:t>
            </a:r>
            <a:r>
              <a:rPr lang="zh-TW" altLang="en-US" dirty="0"/>
              <a:t>步，而搜尋結果的次序</a:t>
            </a:r>
            <a:r>
              <a:rPr lang="zh-TW" altLang="en-US" dirty="0" smtClean="0"/>
              <a:t>往往會</a:t>
            </a:r>
            <a:r>
              <a:rPr lang="zh-TW" altLang="en-US" dirty="0"/>
              <a:t>影響網站被點閱的機會。</a:t>
            </a:r>
          </a:p>
        </p:txBody>
      </p:sp>
      <p:sp>
        <p:nvSpPr>
          <p:cNvPr id="4" name="標題 3"/>
          <p:cNvSpPr>
            <a:spLocks noGrp="1"/>
          </p:cNvSpPr>
          <p:nvPr>
            <p:ph type="title"/>
          </p:nvPr>
        </p:nvSpPr>
        <p:spPr/>
        <p:txBody>
          <a:bodyPr/>
          <a:lstStyle/>
          <a:p>
            <a:r>
              <a:rPr lang="en-US" altLang="zh-TW" dirty="0" smtClean="0"/>
              <a:t>11-2-7 SEO</a:t>
            </a:r>
            <a:endParaRPr lang="zh-TW" altLang="en-US" dirty="0"/>
          </a:p>
        </p:txBody>
      </p:sp>
      <p:sp>
        <p:nvSpPr>
          <p:cNvPr id="3" name="投影片編號版面配置區 2"/>
          <p:cNvSpPr>
            <a:spLocks noGrp="1"/>
          </p:cNvSpPr>
          <p:nvPr>
            <p:ph type="sldNum" sz="quarter" idx="4294967295"/>
          </p:nvPr>
        </p:nvSpPr>
        <p:spPr>
          <a:xfrm>
            <a:off x="8159750" y="6448425"/>
            <a:ext cx="984250" cy="365125"/>
          </a:xfrm>
        </p:spPr>
        <p:txBody>
          <a:bodyPr/>
          <a:lstStyle/>
          <a:p>
            <a:pPr>
              <a:defRPr/>
            </a:pPr>
            <a:fld id="{0A9A344C-2C18-4FDB-8F90-34F47F87CB9B}" type="slidenum">
              <a:rPr lang="en-US" altLang="zh-TW" smtClean="0"/>
              <a:pPr>
                <a:defRPr/>
              </a:pPr>
              <a:t>37</a:t>
            </a:fld>
            <a:endParaRPr lang="en-US" altLang="zh-TW"/>
          </a:p>
        </p:txBody>
      </p:sp>
    </p:spTree>
    <p:extLst>
      <p:ext uri="{BB962C8B-B14F-4D97-AF65-F5344CB8AC3E}">
        <p14:creationId xmlns:p14="http://schemas.microsoft.com/office/powerpoint/2010/main" val="2966161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1259632" y="4209195"/>
            <a:ext cx="5937665" cy="2028117"/>
          </a:xfrm>
          <a:prstGeom prst="rect">
            <a:avLst/>
          </a:prstGeom>
        </p:spPr>
      </p:pic>
      <p:sp>
        <p:nvSpPr>
          <p:cNvPr id="5" name="內容版面配置區 4"/>
          <p:cNvSpPr>
            <a:spLocks noGrp="1"/>
          </p:cNvSpPr>
          <p:nvPr>
            <p:ph idx="1"/>
          </p:nvPr>
        </p:nvSpPr>
        <p:spPr/>
        <p:txBody>
          <a:bodyPr>
            <a:normAutofit/>
          </a:bodyPr>
          <a:lstStyle/>
          <a:p>
            <a:r>
              <a:rPr lang="zh-TW" altLang="en-US" dirty="0"/>
              <a:t>因為</a:t>
            </a:r>
            <a:r>
              <a:rPr lang="zh-TW" altLang="en-US" dirty="0" smtClean="0"/>
              <a:t>使用者</a:t>
            </a:r>
            <a:r>
              <a:rPr lang="zh-TW" altLang="en-US" dirty="0"/>
              <a:t>通常只會開啟搜尋結果次序</a:t>
            </a:r>
            <a:r>
              <a:rPr lang="zh-TW" altLang="en-US" dirty="0" smtClean="0"/>
              <a:t>較前面</a:t>
            </a:r>
            <a:r>
              <a:rPr lang="zh-TW" altLang="en-US" dirty="0"/>
              <a:t>的條目，因此許多商業網站</a:t>
            </a:r>
            <a:r>
              <a:rPr lang="zh-TW" altLang="en-US" dirty="0" smtClean="0"/>
              <a:t>為了</a:t>
            </a:r>
            <a:r>
              <a:rPr lang="zh-TW" altLang="en-US" dirty="0"/>
              <a:t>被消費者有效搜尋，便會</a:t>
            </a:r>
            <a:r>
              <a:rPr lang="zh-TW" altLang="en-US" dirty="0" smtClean="0"/>
              <a:t>經由</a:t>
            </a:r>
            <a:r>
              <a:rPr lang="en-US" altLang="zh-TW" dirty="0" smtClean="0"/>
              <a:t>SEO</a:t>
            </a:r>
            <a:r>
              <a:rPr lang="zh-TW" altLang="en-US" dirty="0"/>
              <a:t>服務，使網站更符合</a:t>
            </a:r>
            <a:r>
              <a:rPr lang="zh-TW" altLang="en-US" dirty="0" smtClean="0"/>
              <a:t>搜尋引擎</a:t>
            </a:r>
            <a:r>
              <a:rPr lang="zh-TW" altLang="en-US" dirty="0"/>
              <a:t>的搜尋排名演算法規則，就能</a:t>
            </a:r>
            <a:r>
              <a:rPr lang="zh-TW" altLang="en-US" dirty="0" smtClean="0"/>
              <a:t>在搜尋引擎</a:t>
            </a:r>
            <a:r>
              <a:rPr lang="zh-TW" altLang="en-US" dirty="0"/>
              <a:t>中獲得較佳的次序與點</a:t>
            </a:r>
            <a:r>
              <a:rPr lang="zh-TW" altLang="en-US" dirty="0" smtClean="0"/>
              <a:t>擊率</a:t>
            </a:r>
            <a:r>
              <a:rPr lang="zh-TW" altLang="en-US" dirty="0"/>
              <a:t>。</a:t>
            </a:r>
          </a:p>
        </p:txBody>
      </p:sp>
      <p:sp>
        <p:nvSpPr>
          <p:cNvPr id="4" name="標題 3"/>
          <p:cNvSpPr>
            <a:spLocks noGrp="1"/>
          </p:cNvSpPr>
          <p:nvPr>
            <p:ph type="title"/>
          </p:nvPr>
        </p:nvSpPr>
        <p:spPr/>
        <p:txBody>
          <a:bodyPr/>
          <a:lstStyle/>
          <a:p>
            <a:r>
              <a:rPr lang="en-US" altLang="zh-TW" dirty="0" smtClean="0"/>
              <a:t>11-2-7 SEO</a:t>
            </a:r>
            <a:endParaRPr lang="zh-TW" altLang="en-US" dirty="0"/>
          </a:p>
        </p:txBody>
      </p:sp>
      <p:sp>
        <p:nvSpPr>
          <p:cNvPr id="3" name="投影片編號版面配置區 2"/>
          <p:cNvSpPr>
            <a:spLocks noGrp="1"/>
          </p:cNvSpPr>
          <p:nvPr>
            <p:ph type="sldNum" sz="quarter" idx="4294967295"/>
          </p:nvPr>
        </p:nvSpPr>
        <p:spPr>
          <a:xfrm>
            <a:off x="8159750" y="6448425"/>
            <a:ext cx="984250" cy="365125"/>
          </a:xfrm>
        </p:spPr>
        <p:txBody>
          <a:bodyPr/>
          <a:lstStyle/>
          <a:p>
            <a:pPr>
              <a:defRPr/>
            </a:pPr>
            <a:fld id="{0A9A344C-2C18-4FDB-8F90-34F47F87CB9B}" type="slidenum">
              <a:rPr lang="en-US" altLang="zh-TW" smtClean="0"/>
              <a:pPr>
                <a:defRPr/>
              </a:pPr>
              <a:t>38</a:t>
            </a:fld>
            <a:endParaRPr lang="en-US" altLang="zh-TW"/>
          </a:p>
        </p:txBody>
      </p:sp>
    </p:spTree>
    <p:extLst>
      <p:ext uri="{BB962C8B-B14F-4D97-AF65-F5344CB8AC3E}">
        <p14:creationId xmlns:p14="http://schemas.microsoft.com/office/powerpoint/2010/main" val="27594073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lgn="ctr">
              <a:buNone/>
            </a:pPr>
            <a:r>
              <a:rPr lang="zh-TW" altLang="en-US" dirty="0">
                <a:solidFill>
                  <a:srgbClr val="C00000"/>
                </a:solidFill>
              </a:rPr>
              <a:t>明確的網站主題描述</a:t>
            </a:r>
          </a:p>
          <a:p>
            <a:r>
              <a:rPr lang="zh-TW" altLang="en-US" dirty="0"/>
              <a:t>不管是網頁</a:t>
            </a:r>
            <a:r>
              <a:rPr lang="zh-TW" altLang="en-US" dirty="0" smtClean="0"/>
              <a:t>標題還是</a:t>
            </a:r>
            <a:r>
              <a:rPr lang="zh-TW" altLang="en-US" dirty="0"/>
              <a:t>網頁描述，都要準確且與網頁內容相關的文字，最好</a:t>
            </a:r>
            <a:r>
              <a:rPr lang="zh-TW" altLang="en-US" dirty="0" smtClean="0"/>
              <a:t>網站</a:t>
            </a:r>
            <a:r>
              <a:rPr lang="zh-TW" altLang="en-US" dirty="0"/>
              <a:t>內每一個網頁都有獨一無二的標題及描述，一定要避免冗長及與網頁無關的</a:t>
            </a:r>
            <a:r>
              <a:rPr lang="zh-TW" altLang="en-US" dirty="0" smtClean="0"/>
              <a:t>文字及</a:t>
            </a:r>
            <a:r>
              <a:rPr lang="zh-TW" altLang="en-US" dirty="0"/>
              <a:t>避免關鍵字的堆砌</a:t>
            </a:r>
            <a:r>
              <a:rPr lang="zh-TW" altLang="en-US" dirty="0" smtClean="0"/>
              <a:t>。</a:t>
            </a:r>
            <a:endParaRPr lang="en-US" altLang="zh-TW" dirty="0" smtClean="0"/>
          </a:p>
        </p:txBody>
      </p:sp>
      <p:sp>
        <p:nvSpPr>
          <p:cNvPr id="3" name="標題 2"/>
          <p:cNvSpPr>
            <a:spLocks noGrp="1"/>
          </p:cNvSpPr>
          <p:nvPr>
            <p:ph type="title"/>
          </p:nvPr>
        </p:nvSpPr>
        <p:spPr/>
        <p:txBody>
          <a:bodyPr/>
          <a:lstStyle/>
          <a:p>
            <a:r>
              <a:rPr lang="en-US" altLang="zh-TW" dirty="0" smtClean="0"/>
              <a:t>11-2-7 SEO</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39</a:t>
            </a:fld>
            <a:endParaRPr lang="en-US" altLang="zh-TW"/>
          </a:p>
        </p:txBody>
      </p:sp>
    </p:spTree>
    <p:extLst>
      <p:ext uri="{BB962C8B-B14F-4D97-AF65-F5344CB8AC3E}">
        <p14:creationId xmlns:p14="http://schemas.microsoft.com/office/powerpoint/2010/main" val="3297422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11-1-1 </a:t>
            </a:r>
            <a:r>
              <a:rPr lang="zh-TW" altLang="en-US" dirty="0"/>
              <a:t>網路行銷的定義</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4</a:t>
            </a:fld>
            <a:endParaRPr lang="en-US" altLang="zh-TW"/>
          </a:p>
        </p:txBody>
      </p:sp>
      <p:pic>
        <p:nvPicPr>
          <p:cNvPr id="6" name="內容版面配置區 5"/>
          <p:cNvPicPr>
            <a:picLocks noGrp="1" noChangeAspect="1"/>
          </p:cNvPicPr>
          <p:nvPr>
            <p:ph idx="1"/>
          </p:nvPr>
        </p:nvPicPr>
        <p:blipFill>
          <a:blip r:embed="rId2"/>
          <a:stretch>
            <a:fillRect/>
          </a:stretch>
        </p:blipFill>
        <p:spPr>
          <a:xfrm>
            <a:off x="772722" y="1295400"/>
            <a:ext cx="7504894" cy="4941888"/>
          </a:xfrm>
          <a:prstGeom prst="rect">
            <a:avLst/>
          </a:prstGeom>
        </p:spPr>
      </p:pic>
    </p:spTree>
    <p:extLst>
      <p:ext uri="{BB962C8B-B14F-4D97-AF65-F5344CB8AC3E}">
        <p14:creationId xmlns:p14="http://schemas.microsoft.com/office/powerpoint/2010/main" val="28895423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p:txBody>
          <a:bodyPr/>
          <a:lstStyle/>
          <a:p>
            <a:pPr marL="0" indent="0" algn="ctr">
              <a:buNone/>
            </a:pPr>
            <a:r>
              <a:rPr lang="zh-TW" altLang="en-US" dirty="0">
                <a:solidFill>
                  <a:srgbClr val="C00000"/>
                </a:solidFill>
              </a:rPr>
              <a:t>改善網站架構</a:t>
            </a:r>
          </a:p>
          <a:p>
            <a:r>
              <a:rPr lang="zh-TW" altLang="en-US" dirty="0"/>
              <a:t>好的網站架構是讓使用者及搜尋引擎更容易拜訪網站，在網址中使用與網站內容和架構相關的文字，使用簡單的目錄架構，要避免過於冗長的網址、籠統的名稱等</a:t>
            </a:r>
            <a:r>
              <a:rPr lang="zh-TW" altLang="en-US" dirty="0" smtClean="0"/>
              <a:t>。</a:t>
            </a:r>
            <a:endParaRPr lang="zh-TW" altLang="en-US" dirty="0"/>
          </a:p>
        </p:txBody>
      </p:sp>
      <p:sp>
        <p:nvSpPr>
          <p:cNvPr id="4" name="標題 3"/>
          <p:cNvSpPr>
            <a:spLocks noGrp="1"/>
          </p:cNvSpPr>
          <p:nvPr>
            <p:ph type="title"/>
          </p:nvPr>
        </p:nvSpPr>
        <p:spPr/>
        <p:txBody>
          <a:bodyPr/>
          <a:lstStyle/>
          <a:p>
            <a:r>
              <a:rPr lang="en-US" altLang="zh-TW" dirty="0" smtClean="0"/>
              <a:t>11-2-7 SEO</a:t>
            </a:r>
            <a:endParaRPr lang="zh-TW" altLang="en-US" dirty="0"/>
          </a:p>
        </p:txBody>
      </p:sp>
      <p:sp>
        <p:nvSpPr>
          <p:cNvPr id="3" name="投影片編號版面配置區 2"/>
          <p:cNvSpPr>
            <a:spLocks noGrp="1"/>
          </p:cNvSpPr>
          <p:nvPr>
            <p:ph type="sldNum" sz="quarter" idx="4294967295"/>
          </p:nvPr>
        </p:nvSpPr>
        <p:spPr>
          <a:xfrm>
            <a:off x="8159750" y="6448425"/>
            <a:ext cx="984250" cy="365125"/>
          </a:xfrm>
        </p:spPr>
        <p:txBody>
          <a:bodyPr/>
          <a:lstStyle/>
          <a:p>
            <a:pPr>
              <a:defRPr/>
            </a:pPr>
            <a:fld id="{0A9A344C-2C18-4FDB-8F90-34F47F87CB9B}" type="slidenum">
              <a:rPr lang="en-US" altLang="zh-TW" smtClean="0"/>
              <a:pPr>
                <a:defRPr/>
              </a:pPr>
              <a:t>40</a:t>
            </a:fld>
            <a:endParaRPr lang="en-US" altLang="zh-TW"/>
          </a:p>
        </p:txBody>
      </p:sp>
    </p:spTree>
    <p:extLst>
      <p:ext uri="{BB962C8B-B14F-4D97-AF65-F5344CB8AC3E}">
        <p14:creationId xmlns:p14="http://schemas.microsoft.com/office/powerpoint/2010/main" val="3339351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lgn="ctr">
              <a:buNone/>
            </a:pPr>
            <a:r>
              <a:rPr lang="zh-TW" altLang="en-US" dirty="0">
                <a:solidFill>
                  <a:srgbClr val="C00000"/>
                </a:solidFill>
              </a:rPr>
              <a:t>容易瀏覽的網站</a:t>
            </a:r>
          </a:p>
          <a:p>
            <a:r>
              <a:rPr lang="zh-TW" altLang="en-US" dirty="0"/>
              <a:t>建立簡單的網站架構，讓使用者</a:t>
            </a:r>
            <a:r>
              <a:rPr lang="zh-TW" altLang="en-US" dirty="0" smtClean="0"/>
              <a:t>能從</a:t>
            </a:r>
            <a:r>
              <a:rPr lang="zh-TW" altLang="en-US" dirty="0"/>
              <a:t>網站上的主要內容前往他們想要的</a:t>
            </a:r>
            <a:r>
              <a:rPr lang="zh-TW" altLang="en-US" dirty="0" smtClean="0"/>
              <a:t>特定</a:t>
            </a:r>
            <a:r>
              <a:rPr lang="zh-TW" altLang="en-US" dirty="0"/>
              <a:t>內容，並放入適當的文字連結及</a:t>
            </a:r>
            <a:r>
              <a:rPr lang="zh-TW" altLang="en-US" dirty="0" smtClean="0"/>
              <a:t>增加外部</a:t>
            </a:r>
            <a:r>
              <a:rPr lang="zh-TW" altLang="en-US" dirty="0"/>
              <a:t>優質網站連結，要避免複雜的導</a:t>
            </a:r>
            <a:r>
              <a:rPr lang="zh-TW" altLang="en-US" dirty="0" smtClean="0"/>
              <a:t>覽連結</a:t>
            </a:r>
            <a:r>
              <a:rPr lang="zh-TW" altLang="en-US" dirty="0"/>
              <a:t>網，過度細分內容及避免完全</a:t>
            </a:r>
            <a:r>
              <a:rPr lang="zh-TW" altLang="en-US" dirty="0" smtClean="0"/>
              <a:t>依靠下</a:t>
            </a:r>
            <a:r>
              <a:rPr lang="zh-TW" altLang="en-US" dirty="0"/>
              <a:t>拉式選單、圖片連結、或是</a:t>
            </a:r>
            <a:r>
              <a:rPr lang="en-US" altLang="zh-TW" dirty="0"/>
              <a:t>Flash</a:t>
            </a:r>
            <a:r>
              <a:rPr lang="zh-TW" altLang="en-US" dirty="0" smtClean="0"/>
              <a:t>動畫連結。</a:t>
            </a:r>
            <a:endParaRPr lang="en-US" altLang="zh-TW" dirty="0" smtClean="0"/>
          </a:p>
        </p:txBody>
      </p:sp>
      <p:sp>
        <p:nvSpPr>
          <p:cNvPr id="3" name="標題 2"/>
          <p:cNvSpPr>
            <a:spLocks noGrp="1"/>
          </p:cNvSpPr>
          <p:nvPr>
            <p:ph type="title"/>
          </p:nvPr>
        </p:nvSpPr>
        <p:spPr/>
        <p:txBody>
          <a:bodyPr/>
          <a:lstStyle/>
          <a:p>
            <a:r>
              <a:rPr lang="en-US" altLang="zh-TW" dirty="0" smtClean="0"/>
              <a:t>11-2-7 SEO</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41</a:t>
            </a:fld>
            <a:endParaRPr lang="en-US" altLang="zh-TW"/>
          </a:p>
        </p:txBody>
      </p:sp>
    </p:spTree>
    <p:extLst>
      <p:ext uri="{BB962C8B-B14F-4D97-AF65-F5344CB8AC3E}">
        <p14:creationId xmlns:p14="http://schemas.microsoft.com/office/powerpoint/2010/main" val="1939744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p:txBody>
          <a:bodyPr/>
          <a:lstStyle/>
          <a:p>
            <a:pPr marL="0" indent="0" algn="ctr">
              <a:buNone/>
            </a:pPr>
            <a:r>
              <a:rPr lang="zh-TW" altLang="en-US" dirty="0">
                <a:solidFill>
                  <a:srgbClr val="C00000"/>
                </a:solidFill>
              </a:rPr>
              <a:t>最佳化內容</a:t>
            </a:r>
          </a:p>
          <a:p>
            <a:r>
              <a:rPr lang="zh-TW" altLang="en-US" dirty="0"/>
              <a:t>除了吸引人的網站內容之外，還要有容易閱讀的文字、網頁主題單純化，並依主題編排內容、創作而獨特的內容，要避免篇幅冗長、夾帶錯別字及錯誤文法。圖片雖然可以讓使用者更容易了解網站內容，但是搜尋引擎是無法辨識圖片的，所以要使用簡單明瞭的檔案名稱和替代文字，讓搜尋引擎更容易了解圖片的資訊。</a:t>
            </a:r>
          </a:p>
          <a:p>
            <a:endParaRPr lang="zh-TW" altLang="en-US" dirty="0"/>
          </a:p>
        </p:txBody>
      </p:sp>
      <p:sp>
        <p:nvSpPr>
          <p:cNvPr id="4" name="標題 3"/>
          <p:cNvSpPr>
            <a:spLocks noGrp="1"/>
          </p:cNvSpPr>
          <p:nvPr>
            <p:ph type="title"/>
          </p:nvPr>
        </p:nvSpPr>
        <p:spPr/>
        <p:txBody>
          <a:bodyPr/>
          <a:lstStyle/>
          <a:p>
            <a:r>
              <a:rPr lang="en-US" altLang="zh-TW" dirty="0" smtClean="0"/>
              <a:t>11-2-7 SEO</a:t>
            </a:r>
            <a:endParaRPr lang="zh-TW" altLang="en-US" dirty="0"/>
          </a:p>
        </p:txBody>
      </p:sp>
      <p:sp>
        <p:nvSpPr>
          <p:cNvPr id="3" name="投影片編號版面配置區 2"/>
          <p:cNvSpPr>
            <a:spLocks noGrp="1"/>
          </p:cNvSpPr>
          <p:nvPr>
            <p:ph type="sldNum" sz="quarter" idx="4294967295"/>
          </p:nvPr>
        </p:nvSpPr>
        <p:spPr>
          <a:xfrm>
            <a:off x="8159750" y="6448425"/>
            <a:ext cx="984250" cy="365125"/>
          </a:xfrm>
        </p:spPr>
        <p:txBody>
          <a:bodyPr/>
          <a:lstStyle/>
          <a:p>
            <a:pPr>
              <a:defRPr/>
            </a:pPr>
            <a:fld id="{0A9A344C-2C18-4FDB-8F90-34F47F87CB9B}" type="slidenum">
              <a:rPr lang="en-US" altLang="zh-TW" smtClean="0"/>
              <a:pPr>
                <a:defRPr/>
              </a:pPr>
              <a:t>42</a:t>
            </a:fld>
            <a:endParaRPr lang="en-US" altLang="zh-TW"/>
          </a:p>
        </p:txBody>
      </p:sp>
    </p:spTree>
    <p:extLst>
      <p:ext uri="{BB962C8B-B14F-4D97-AF65-F5344CB8AC3E}">
        <p14:creationId xmlns:p14="http://schemas.microsoft.com/office/powerpoint/2010/main" val="80608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p:txBody>
          <a:bodyPr>
            <a:normAutofit/>
          </a:bodyPr>
          <a:lstStyle/>
          <a:p>
            <a:r>
              <a:rPr lang="zh-TW" altLang="en-US" dirty="0"/>
              <a:t>網路廣告購買越來越複雜，廣告主所面對的網站也越來越多，而為了解決</a:t>
            </a:r>
            <a:r>
              <a:rPr lang="zh-TW" altLang="en-US" dirty="0" smtClean="0"/>
              <a:t>這樣</a:t>
            </a:r>
            <a:r>
              <a:rPr lang="zh-TW" altLang="en-US" dirty="0"/>
              <a:t>的問題，</a:t>
            </a:r>
            <a:r>
              <a:rPr lang="en-US" altLang="zh-TW" dirty="0">
                <a:solidFill>
                  <a:srgbClr val="C00000"/>
                </a:solidFill>
              </a:rPr>
              <a:t>AD Network</a:t>
            </a:r>
            <a:r>
              <a:rPr lang="en-US" altLang="zh-TW" dirty="0"/>
              <a:t>(</a:t>
            </a:r>
            <a:r>
              <a:rPr lang="zh-TW" altLang="en-US" dirty="0"/>
              <a:t>廣告聯播網</a:t>
            </a:r>
            <a:r>
              <a:rPr lang="en-US" altLang="zh-TW" dirty="0"/>
              <a:t>)</a:t>
            </a:r>
            <a:r>
              <a:rPr lang="zh-TW" altLang="en-US" dirty="0"/>
              <a:t>便出現</a:t>
            </a:r>
            <a:r>
              <a:rPr lang="zh-TW" altLang="en-US" dirty="0" smtClean="0"/>
              <a:t>了。</a:t>
            </a:r>
            <a:endParaRPr lang="en-US" altLang="zh-TW" dirty="0" smtClean="0"/>
          </a:p>
          <a:p>
            <a:r>
              <a:rPr lang="en-US" altLang="zh-TW" dirty="0" smtClean="0"/>
              <a:t>AD </a:t>
            </a:r>
            <a:r>
              <a:rPr lang="en-US" altLang="zh-TW" dirty="0"/>
              <a:t>Network</a:t>
            </a:r>
            <a:r>
              <a:rPr lang="zh-TW" altLang="en-US" dirty="0"/>
              <a:t>會先把個大型網站</a:t>
            </a:r>
            <a:r>
              <a:rPr lang="zh-TW" altLang="en-US" dirty="0" smtClean="0"/>
              <a:t>蒐集</a:t>
            </a:r>
            <a:r>
              <a:rPr lang="zh-TW" altLang="en-US" dirty="0"/>
              <a:t>、分類之後，再把這些網站的廣告版位賣給廣告主，廣告主只要花錢，其餘就</a:t>
            </a:r>
            <a:r>
              <a:rPr lang="zh-TW" altLang="en-US" dirty="0" smtClean="0"/>
              <a:t>由廣告</a:t>
            </a:r>
            <a:r>
              <a:rPr lang="zh-TW" altLang="en-US" dirty="0"/>
              <a:t>聯播網負責處理</a:t>
            </a:r>
            <a:r>
              <a:rPr lang="zh-TW" altLang="en-US" dirty="0" smtClean="0"/>
              <a:t>。</a:t>
            </a:r>
            <a:endParaRPr lang="zh-TW" altLang="en-US" dirty="0"/>
          </a:p>
        </p:txBody>
      </p:sp>
      <p:sp>
        <p:nvSpPr>
          <p:cNvPr id="4" name="標題 3"/>
          <p:cNvSpPr>
            <a:spLocks noGrp="1"/>
          </p:cNvSpPr>
          <p:nvPr>
            <p:ph type="title"/>
          </p:nvPr>
        </p:nvSpPr>
        <p:spPr/>
        <p:txBody>
          <a:bodyPr/>
          <a:lstStyle/>
          <a:p>
            <a:r>
              <a:rPr lang="en-US" altLang="zh-TW" dirty="0" smtClean="0"/>
              <a:t>11-2-8 AD Network</a:t>
            </a:r>
            <a:endParaRPr lang="zh-TW" altLang="en-US" dirty="0"/>
          </a:p>
        </p:txBody>
      </p:sp>
      <p:sp>
        <p:nvSpPr>
          <p:cNvPr id="3" name="投影片編號版面配置區 2"/>
          <p:cNvSpPr>
            <a:spLocks noGrp="1"/>
          </p:cNvSpPr>
          <p:nvPr>
            <p:ph type="sldNum" sz="quarter" idx="10"/>
          </p:nvPr>
        </p:nvSpPr>
        <p:spPr/>
        <p:txBody>
          <a:bodyPr/>
          <a:lstStyle/>
          <a:p>
            <a:pPr>
              <a:defRPr/>
            </a:pPr>
            <a:fld id="{0A9A344C-2C18-4FDB-8F90-34F47F87CB9B}" type="slidenum">
              <a:rPr lang="en-US" altLang="zh-TW" smtClean="0"/>
              <a:pPr>
                <a:defRPr/>
              </a:pPr>
              <a:t>43</a:t>
            </a:fld>
            <a:endParaRPr lang="en-US" altLang="zh-TW"/>
          </a:p>
        </p:txBody>
      </p:sp>
    </p:spTree>
    <p:extLst>
      <p:ext uri="{BB962C8B-B14F-4D97-AF65-F5344CB8AC3E}">
        <p14:creationId xmlns:p14="http://schemas.microsoft.com/office/powerpoint/2010/main" val="18570831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p:txBody>
          <a:bodyPr>
            <a:normAutofit/>
          </a:bodyPr>
          <a:lstStyle/>
          <a:p>
            <a:r>
              <a:rPr lang="zh-TW" altLang="en-US" dirty="0" smtClean="0"/>
              <a:t>目前</a:t>
            </a:r>
            <a:r>
              <a:rPr lang="zh-TW" altLang="en-US" dirty="0"/>
              <a:t>最大的廣告聯播網為</a:t>
            </a:r>
            <a:r>
              <a:rPr lang="en-US" altLang="zh-TW" dirty="0"/>
              <a:t>Google AdWords</a:t>
            </a:r>
            <a:r>
              <a:rPr lang="zh-TW" altLang="en-US" dirty="0"/>
              <a:t>，</a:t>
            </a:r>
            <a:r>
              <a:rPr lang="zh-TW" altLang="en-US" dirty="0" smtClean="0"/>
              <a:t>遍布全球</a:t>
            </a:r>
            <a:r>
              <a:rPr lang="zh-TW" altLang="en-US" dirty="0"/>
              <a:t>的網站、部落格、行動</a:t>
            </a:r>
            <a:r>
              <a:rPr lang="zh-TW" altLang="en-US" dirty="0" smtClean="0"/>
              <a:t>裝置</a:t>
            </a:r>
            <a:r>
              <a:rPr lang="zh-TW" altLang="en-US" dirty="0"/>
              <a:t>中</a:t>
            </a:r>
            <a:r>
              <a:rPr lang="zh-TW" altLang="en-US" dirty="0" smtClean="0"/>
              <a:t>。</a:t>
            </a:r>
            <a:endParaRPr lang="en-US" altLang="zh-TW" dirty="0" smtClean="0"/>
          </a:p>
          <a:p>
            <a:r>
              <a:rPr lang="en-US" altLang="zh-TW" dirty="0" smtClean="0"/>
              <a:t>Google </a:t>
            </a:r>
            <a:r>
              <a:rPr lang="en-US" altLang="zh-TW" dirty="0"/>
              <a:t>AdWords</a:t>
            </a:r>
            <a:r>
              <a:rPr lang="zh-TW" altLang="en-US" dirty="0"/>
              <a:t>主要可分為搜尋聯播網及多媒體廣告聯播網兩種類型。</a:t>
            </a:r>
          </a:p>
        </p:txBody>
      </p:sp>
      <p:sp>
        <p:nvSpPr>
          <p:cNvPr id="4" name="標題 3"/>
          <p:cNvSpPr>
            <a:spLocks noGrp="1"/>
          </p:cNvSpPr>
          <p:nvPr>
            <p:ph type="title"/>
          </p:nvPr>
        </p:nvSpPr>
        <p:spPr/>
        <p:txBody>
          <a:bodyPr/>
          <a:lstStyle/>
          <a:p>
            <a:r>
              <a:rPr lang="en-US" altLang="zh-TW" dirty="0" smtClean="0"/>
              <a:t>11-2-8 AD Network</a:t>
            </a:r>
            <a:endParaRPr lang="zh-TW" altLang="en-US" dirty="0"/>
          </a:p>
        </p:txBody>
      </p:sp>
      <p:sp>
        <p:nvSpPr>
          <p:cNvPr id="3" name="投影片編號版面配置區 2"/>
          <p:cNvSpPr>
            <a:spLocks noGrp="1"/>
          </p:cNvSpPr>
          <p:nvPr>
            <p:ph type="sldNum" sz="quarter" idx="10"/>
          </p:nvPr>
        </p:nvSpPr>
        <p:spPr/>
        <p:txBody>
          <a:bodyPr/>
          <a:lstStyle/>
          <a:p>
            <a:pPr>
              <a:defRPr/>
            </a:pPr>
            <a:fld id="{0A9A344C-2C18-4FDB-8F90-34F47F87CB9B}" type="slidenum">
              <a:rPr lang="en-US" altLang="zh-TW" smtClean="0"/>
              <a:pPr>
                <a:defRPr/>
              </a:pPr>
              <a:t>44</a:t>
            </a:fld>
            <a:endParaRPr lang="en-US" altLang="zh-TW"/>
          </a:p>
        </p:txBody>
      </p:sp>
    </p:spTree>
    <p:extLst>
      <p:ext uri="{BB962C8B-B14F-4D97-AF65-F5344CB8AC3E}">
        <p14:creationId xmlns:p14="http://schemas.microsoft.com/office/powerpoint/2010/main" val="38750885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p:txBody>
          <a:bodyPr>
            <a:normAutofit/>
          </a:bodyPr>
          <a:lstStyle/>
          <a:p>
            <a:pPr marL="0" indent="0" algn="ctr">
              <a:buNone/>
            </a:pPr>
            <a:r>
              <a:rPr lang="zh-TW" altLang="en-US" dirty="0">
                <a:solidFill>
                  <a:srgbClr val="C00000"/>
                </a:solidFill>
              </a:rPr>
              <a:t>搜尋聯播網</a:t>
            </a:r>
            <a:r>
              <a:rPr lang="en-US" altLang="zh-TW" dirty="0">
                <a:solidFill>
                  <a:srgbClr val="C00000"/>
                </a:solidFill>
              </a:rPr>
              <a:t>(Search Network</a:t>
            </a:r>
            <a:r>
              <a:rPr lang="en-US" altLang="zh-TW" dirty="0" smtClean="0">
                <a:solidFill>
                  <a:srgbClr val="C00000"/>
                </a:solidFill>
              </a:rPr>
              <a:t>)</a:t>
            </a:r>
          </a:p>
          <a:p>
            <a:r>
              <a:rPr lang="zh-TW" altLang="en-US" dirty="0" smtClean="0"/>
              <a:t>會</a:t>
            </a:r>
            <a:r>
              <a:rPr lang="zh-TW" altLang="en-US" dirty="0"/>
              <a:t>在</a:t>
            </a:r>
            <a:r>
              <a:rPr lang="en-US" altLang="zh-TW" dirty="0"/>
              <a:t>Google</a:t>
            </a:r>
            <a:r>
              <a:rPr lang="zh-TW" altLang="en-US" dirty="0"/>
              <a:t>搜結果網頁、</a:t>
            </a:r>
            <a:r>
              <a:rPr lang="en-US" altLang="zh-TW" dirty="0"/>
              <a:t>Google Play</a:t>
            </a:r>
            <a:r>
              <a:rPr lang="zh-TW" altLang="en-US" dirty="0"/>
              <a:t>、</a:t>
            </a:r>
            <a:r>
              <a:rPr lang="en-US" altLang="zh-TW" dirty="0"/>
              <a:t>Google</a:t>
            </a:r>
            <a:r>
              <a:rPr lang="zh-TW" altLang="en-US" dirty="0" smtClean="0"/>
              <a:t>地圖</a:t>
            </a:r>
            <a:r>
              <a:rPr lang="zh-TW" altLang="en-US" dirty="0"/>
              <a:t>、</a:t>
            </a:r>
            <a:r>
              <a:rPr lang="en-US" altLang="zh-TW" dirty="0"/>
              <a:t>Google</a:t>
            </a:r>
            <a:r>
              <a:rPr lang="zh-TW" altLang="en-US" dirty="0"/>
              <a:t>購物等網站上放送廣告，當使用者搜尋與關鍵字相關的字詞時，廣告</a:t>
            </a:r>
            <a:r>
              <a:rPr lang="zh-TW" altLang="en-US" dirty="0" smtClean="0"/>
              <a:t>就會</a:t>
            </a:r>
            <a:r>
              <a:rPr lang="zh-TW" altLang="en-US" dirty="0"/>
              <a:t>顯示在搜尋結果中的文案廣告</a:t>
            </a:r>
            <a:r>
              <a:rPr lang="zh-TW" altLang="en-US" dirty="0" smtClean="0"/>
              <a:t>。</a:t>
            </a:r>
            <a:endParaRPr lang="en-US" altLang="zh-TW" dirty="0" smtClean="0"/>
          </a:p>
        </p:txBody>
      </p:sp>
      <p:sp>
        <p:nvSpPr>
          <p:cNvPr id="4" name="標題 3"/>
          <p:cNvSpPr>
            <a:spLocks noGrp="1"/>
          </p:cNvSpPr>
          <p:nvPr>
            <p:ph type="title"/>
          </p:nvPr>
        </p:nvSpPr>
        <p:spPr/>
        <p:txBody>
          <a:bodyPr/>
          <a:lstStyle/>
          <a:p>
            <a:r>
              <a:rPr lang="en-US" altLang="zh-TW" dirty="0" smtClean="0"/>
              <a:t>11-2-8 AD Network</a:t>
            </a:r>
            <a:endParaRPr lang="zh-TW" altLang="en-US" dirty="0"/>
          </a:p>
        </p:txBody>
      </p:sp>
      <p:sp>
        <p:nvSpPr>
          <p:cNvPr id="3" name="投影片編號版面配置區 2"/>
          <p:cNvSpPr>
            <a:spLocks noGrp="1"/>
          </p:cNvSpPr>
          <p:nvPr>
            <p:ph type="sldNum" sz="quarter" idx="10"/>
          </p:nvPr>
        </p:nvSpPr>
        <p:spPr/>
        <p:txBody>
          <a:bodyPr/>
          <a:lstStyle/>
          <a:p>
            <a:pPr>
              <a:defRPr/>
            </a:pPr>
            <a:fld id="{0A9A344C-2C18-4FDB-8F90-34F47F87CB9B}" type="slidenum">
              <a:rPr lang="en-US" altLang="zh-TW" smtClean="0"/>
              <a:pPr>
                <a:defRPr/>
              </a:pPr>
              <a:t>45</a:t>
            </a:fld>
            <a:endParaRPr lang="en-US" altLang="zh-TW"/>
          </a:p>
        </p:txBody>
      </p:sp>
    </p:spTree>
    <p:extLst>
      <p:ext uri="{BB962C8B-B14F-4D97-AF65-F5344CB8AC3E}">
        <p14:creationId xmlns:p14="http://schemas.microsoft.com/office/powerpoint/2010/main" val="1115651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p:txBody>
          <a:bodyPr>
            <a:normAutofit/>
          </a:bodyPr>
          <a:lstStyle/>
          <a:p>
            <a:pPr marL="0" indent="0" algn="ctr">
              <a:buNone/>
            </a:pPr>
            <a:r>
              <a:rPr lang="zh-TW" altLang="en-US" dirty="0" smtClean="0">
                <a:solidFill>
                  <a:srgbClr val="C00000"/>
                </a:solidFill>
              </a:rPr>
              <a:t>多媒體</a:t>
            </a:r>
            <a:r>
              <a:rPr lang="zh-TW" altLang="en-US" dirty="0">
                <a:solidFill>
                  <a:srgbClr val="C00000"/>
                </a:solidFill>
              </a:rPr>
              <a:t>廣告聯播網</a:t>
            </a:r>
            <a:r>
              <a:rPr lang="en-US" altLang="zh-TW" dirty="0">
                <a:solidFill>
                  <a:srgbClr val="C00000"/>
                </a:solidFill>
              </a:rPr>
              <a:t>(Display Network</a:t>
            </a:r>
            <a:r>
              <a:rPr lang="en-US" altLang="zh-TW" dirty="0" smtClean="0">
                <a:solidFill>
                  <a:srgbClr val="C00000"/>
                </a:solidFill>
              </a:rPr>
              <a:t>)</a:t>
            </a:r>
          </a:p>
          <a:p>
            <a:r>
              <a:rPr lang="zh-TW" altLang="en-US" dirty="0" smtClean="0"/>
              <a:t>主要</a:t>
            </a:r>
            <a:r>
              <a:rPr lang="zh-TW" altLang="en-US" dirty="0"/>
              <a:t>包含</a:t>
            </a:r>
            <a:r>
              <a:rPr lang="en-US" altLang="zh-TW" dirty="0"/>
              <a:t>YouTube</a:t>
            </a:r>
            <a:r>
              <a:rPr lang="zh-TW" altLang="en-US" dirty="0"/>
              <a:t>、</a:t>
            </a:r>
            <a:r>
              <a:rPr lang="en-US" altLang="zh-TW" dirty="0"/>
              <a:t>Blogger</a:t>
            </a:r>
            <a:r>
              <a:rPr lang="zh-TW" altLang="en-US" dirty="0"/>
              <a:t>及</a:t>
            </a:r>
            <a:r>
              <a:rPr lang="en-US" altLang="zh-TW" dirty="0"/>
              <a:t>Gmail</a:t>
            </a:r>
            <a:r>
              <a:rPr lang="zh-TW" altLang="en-US" dirty="0" smtClean="0"/>
              <a:t>等</a:t>
            </a:r>
            <a:r>
              <a:rPr lang="en-US" altLang="zh-TW" dirty="0" smtClean="0"/>
              <a:t>Google</a:t>
            </a:r>
            <a:r>
              <a:rPr lang="zh-TW" altLang="en-US" dirty="0"/>
              <a:t>網站，以及網路上數百萬個夥伴，可能是你喜歡的部落客，或是熱門的</a:t>
            </a:r>
            <a:r>
              <a:rPr lang="zh-TW" altLang="en-US" dirty="0" smtClean="0"/>
              <a:t>網站</a:t>
            </a:r>
            <a:r>
              <a:rPr lang="zh-TW" altLang="en-US" dirty="0"/>
              <a:t>，都是</a:t>
            </a:r>
            <a:r>
              <a:rPr lang="en-US" altLang="zh-TW" dirty="0"/>
              <a:t>Google</a:t>
            </a:r>
            <a:r>
              <a:rPr lang="zh-TW" altLang="en-US" dirty="0"/>
              <a:t>多媒體聯播網的成員之一</a:t>
            </a:r>
            <a:r>
              <a:rPr lang="zh-TW" altLang="en-US" dirty="0" smtClean="0"/>
              <a:t>。</a:t>
            </a:r>
            <a:endParaRPr lang="en-US" altLang="zh-TW" dirty="0" smtClean="0"/>
          </a:p>
          <a:p>
            <a:r>
              <a:rPr lang="zh-TW" altLang="en-US" dirty="0" smtClean="0"/>
              <a:t>多媒體</a:t>
            </a:r>
            <a:r>
              <a:rPr lang="zh-TW" altLang="en-US" dirty="0"/>
              <a:t>聯播網的廣告可以有圖片、</a:t>
            </a:r>
            <a:r>
              <a:rPr lang="zh-TW" altLang="en-US" dirty="0" smtClean="0"/>
              <a:t>影片</a:t>
            </a:r>
            <a:r>
              <a:rPr lang="zh-TW" altLang="en-US" dirty="0"/>
              <a:t>、文字、動畫等多種形式</a:t>
            </a:r>
            <a:r>
              <a:rPr lang="zh-TW" altLang="en-US" dirty="0" smtClean="0"/>
              <a:t>。</a:t>
            </a:r>
            <a:endParaRPr lang="zh-TW" altLang="en-US" dirty="0"/>
          </a:p>
        </p:txBody>
      </p:sp>
      <p:sp>
        <p:nvSpPr>
          <p:cNvPr id="4" name="標題 3"/>
          <p:cNvSpPr>
            <a:spLocks noGrp="1"/>
          </p:cNvSpPr>
          <p:nvPr>
            <p:ph type="title"/>
          </p:nvPr>
        </p:nvSpPr>
        <p:spPr/>
        <p:txBody>
          <a:bodyPr/>
          <a:lstStyle/>
          <a:p>
            <a:r>
              <a:rPr lang="en-US" altLang="zh-TW" dirty="0" smtClean="0"/>
              <a:t>11-2-8 AD Network</a:t>
            </a:r>
            <a:endParaRPr lang="zh-TW" altLang="en-US" dirty="0"/>
          </a:p>
        </p:txBody>
      </p:sp>
      <p:sp>
        <p:nvSpPr>
          <p:cNvPr id="3" name="投影片編號版面配置區 2"/>
          <p:cNvSpPr>
            <a:spLocks noGrp="1"/>
          </p:cNvSpPr>
          <p:nvPr>
            <p:ph type="sldNum" sz="quarter" idx="10"/>
          </p:nvPr>
        </p:nvSpPr>
        <p:spPr/>
        <p:txBody>
          <a:bodyPr/>
          <a:lstStyle/>
          <a:p>
            <a:pPr>
              <a:defRPr/>
            </a:pPr>
            <a:fld id="{0A9A344C-2C18-4FDB-8F90-34F47F87CB9B}" type="slidenum">
              <a:rPr lang="en-US" altLang="zh-TW" smtClean="0"/>
              <a:pPr>
                <a:defRPr/>
              </a:pPr>
              <a:t>46</a:t>
            </a:fld>
            <a:endParaRPr lang="en-US" altLang="zh-TW"/>
          </a:p>
        </p:txBody>
      </p:sp>
    </p:spTree>
    <p:extLst>
      <p:ext uri="{BB962C8B-B14F-4D97-AF65-F5344CB8AC3E}">
        <p14:creationId xmlns:p14="http://schemas.microsoft.com/office/powerpoint/2010/main" val="18145960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a:solidFill>
                  <a:srgbClr val="C00000"/>
                </a:solidFill>
              </a:rPr>
              <a:t>RTB</a:t>
            </a:r>
            <a:r>
              <a:rPr lang="en-US" altLang="zh-TW" dirty="0"/>
              <a:t>(Real Time Bidding, </a:t>
            </a:r>
            <a:r>
              <a:rPr lang="zh-TW" altLang="en-US" dirty="0"/>
              <a:t>實時競價</a:t>
            </a:r>
            <a:r>
              <a:rPr lang="en-US" altLang="zh-TW" dirty="0" smtClean="0"/>
              <a:t>)</a:t>
            </a:r>
            <a:r>
              <a:rPr lang="zh-TW" altLang="en-US" dirty="0" smtClean="0"/>
              <a:t>是</a:t>
            </a:r>
            <a:r>
              <a:rPr lang="zh-TW" altLang="en-US" dirty="0"/>
              <a:t>由廣告主提出需求與出價金額，透過</a:t>
            </a:r>
            <a:r>
              <a:rPr lang="zh-TW" altLang="en-US" dirty="0" smtClean="0"/>
              <a:t>廣告</a:t>
            </a:r>
            <a:r>
              <a:rPr lang="zh-TW" altLang="en-US" dirty="0"/>
              <a:t>交易平台，再與網路媒體的廣告資源進行媒合，媒合的目的在於確認廣告的</a:t>
            </a:r>
            <a:r>
              <a:rPr lang="zh-TW" altLang="en-US" dirty="0" smtClean="0"/>
              <a:t>投放符合</a:t>
            </a:r>
            <a:r>
              <a:rPr lang="zh-TW" altLang="en-US" dirty="0"/>
              <a:t>廣告主的需求，並能投放給正確的廣告受眾，採取即時競價得標的方式，</a:t>
            </a:r>
            <a:r>
              <a:rPr lang="zh-TW" altLang="en-US" dirty="0" smtClean="0"/>
              <a:t>出價高</a:t>
            </a:r>
            <a:r>
              <a:rPr lang="zh-TW" altLang="en-US" dirty="0"/>
              <a:t>者即可獲得廣告資源</a:t>
            </a:r>
            <a:r>
              <a:rPr lang="zh-TW" altLang="en-US" dirty="0" smtClean="0"/>
              <a:t>。</a:t>
            </a:r>
            <a:endParaRPr lang="zh-TW" altLang="en-US" dirty="0"/>
          </a:p>
        </p:txBody>
      </p:sp>
      <p:sp>
        <p:nvSpPr>
          <p:cNvPr id="3" name="標題 2"/>
          <p:cNvSpPr>
            <a:spLocks noGrp="1"/>
          </p:cNvSpPr>
          <p:nvPr>
            <p:ph type="title"/>
          </p:nvPr>
        </p:nvSpPr>
        <p:spPr/>
        <p:txBody>
          <a:bodyPr/>
          <a:lstStyle/>
          <a:p>
            <a:r>
              <a:rPr lang="en-US" altLang="zh-TW" dirty="0" smtClean="0"/>
              <a:t>11-2-9 RTB</a:t>
            </a:r>
            <a:r>
              <a:rPr lang="zh-TW" altLang="en-US" dirty="0"/>
              <a:t>生態圈</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47</a:t>
            </a:fld>
            <a:endParaRPr lang="en-US" altLang="zh-TW"/>
          </a:p>
        </p:txBody>
      </p:sp>
    </p:spTree>
    <p:extLst>
      <p:ext uri="{BB962C8B-B14F-4D97-AF65-F5344CB8AC3E}">
        <p14:creationId xmlns:p14="http://schemas.microsoft.com/office/powerpoint/2010/main" val="4155239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gn="ctr">
              <a:buNone/>
            </a:pPr>
            <a:r>
              <a:rPr lang="en-US" altLang="zh-TW" dirty="0">
                <a:solidFill>
                  <a:srgbClr val="C00000"/>
                </a:solidFill>
              </a:rPr>
              <a:t>Ad Exchange(</a:t>
            </a:r>
            <a:r>
              <a:rPr lang="zh-TW" altLang="en-US" dirty="0">
                <a:solidFill>
                  <a:srgbClr val="C00000"/>
                </a:solidFill>
              </a:rPr>
              <a:t>廣告交易平台</a:t>
            </a:r>
            <a:r>
              <a:rPr lang="en-US" altLang="zh-TW" dirty="0" smtClean="0">
                <a:solidFill>
                  <a:srgbClr val="C00000"/>
                </a:solidFill>
              </a:rPr>
              <a:t>)</a:t>
            </a:r>
          </a:p>
          <a:p>
            <a:r>
              <a:rPr lang="zh-TW" altLang="en-US" dirty="0" smtClean="0"/>
              <a:t>是</a:t>
            </a:r>
            <a:r>
              <a:rPr lang="zh-TW" altLang="en-US" dirty="0"/>
              <a:t>一個網路廣告交易平台，利用</a:t>
            </a:r>
            <a:r>
              <a:rPr lang="en-US" altLang="zh-TW" dirty="0"/>
              <a:t>Cookie</a:t>
            </a:r>
            <a:r>
              <a:rPr lang="zh-TW" altLang="en-US" dirty="0"/>
              <a:t>分析到訪</a:t>
            </a:r>
            <a:r>
              <a:rPr lang="zh-TW" altLang="en-US" dirty="0" smtClean="0"/>
              <a:t>網友</a:t>
            </a:r>
            <a:r>
              <a:rPr lang="zh-TW" altLang="en-US" dirty="0"/>
              <a:t>，並啟動</a:t>
            </a:r>
            <a:r>
              <a:rPr lang="en-US" altLang="zh-TW" dirty="0"/>
              <a:t>RTB</a:t>
            </a:r>
            <a:r>
              <a:rPr lang="zh-TW" altLang="en-US" dirty="0"/>
              <a:t>模式，媒合出價最高的廣告主與在網站主瀏覽的網友</a:t>
            </a:r>
            <a:r>
              <a:rPr lang="zh-TW" altLang="en-US" dirty="0" smtClean="0"/>
              <a:t>。</a:t>
            </a:r>
            <a:endParaRPr lang="en-US" altLang="zh-TW" dirty="0" smtClean="0"/>
          </a:p>
          <a:p>
            <a:r>
              <a:rPr lang="zh-TW" altLang="en-US" dirty="0" smtClean="0"/>
              <a:t>目前</a:t>
            </a:r>
            <a:r>
              <a:rPr lang="en-US" altLang="zh-TW" dirty="0" err="1" smtClean="0"/>
              <a:t>AdExchange</a:t>
            </a:r>
            <a:r>
              <a:rPr lang="zh-TW" altLang="en-US" dirty="0"/>
              <a:t>平台的公司大多為</a:t>
            </a:r>
            <a:r>
              <a:rPr lang="en-US" altLang="zh-TW" dirty="0"/>
              <a:t>Facebook</a:t>
            </a:r>
            <a:r>
              <a:rPr lang="zh-TW" altLang="en-US" dirty="0"/>
              <a:t>、</a:t>
            </a:r>
            <a:r>
              <a:rPr lang="en-US" altLang="zh-TW" dirty="0"/>
              <a:t>Yahoo</a:t>
            </a:r>
            <a:r>
              <a:rPr lang="zh-TW" altLang="en-US" dirty="0"/>
              <a:t>、</a:t>
            </a:r>
            <a:r>
              <a:rPr lang="en-US" altLang="zh-TW" dirty="0"/>
              <a:t>Google </a:t>
            </a:r>
            <a:r>
              <a:rPr lang="en-US" altLang="zh-TW" dirty="0" err="1"/>
              <a:t>Adsense</a:t>
            </a:r>
            <a:r>
              <a:rPr lang="zh-TW" altLang="en-US" dirty="0"/>
              <a:t>等有能力追蹤</a:t>
            </a:r>
            <a:r>
              <a:rPr lang="zh-TW" altLang="en-US" dirty="0" smtClean="0"/>
              <a:t>使用者</a:t>
            </a:r>
            <a:r>
              <a:rPr lang="en-US" altLang="zh-TW" dirty="0" smtClean="0"/>
              <a:t>Cookie</a:t>
            </a:r>
            <a:r>
              <a:rPr lang="zh-TW" altLang="en-US" dirty="0"/>
              <a:t>的大公司。</a:t>
            </a:r>
          </a:p>
        </p:txBody>
      </p:sp>
      <p:sp>
        <p:nvSpPr>
          <p:cNvPr id="3" name="標題 2"/>
          <p:cNvSpPr>
            <a:spLocks noGrp="1"/>
          </p:cNvSpPr>
          <p:nvPr>
            <p:ph type="title"/>
          </p:nvPr>
        </p:nvSpPr>
        <p:spPr/>
        <p:txBody>
          <a:bodyPr/>
          <a:lstStyle/>
          <a:p>
            <a:r>
              <a:rPr lang="en-US" altLang="zh-TW" dirty="0" smtClean="0"/>
              <a:t>11-2-9 RTB</a:t>
            </a:r>
            <a:r>
              <a:rPr lang="zh-TW" altLang="en-US" dirty="0"/>
              <a:t>生態圈</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48</a:t>
            </a:fld>
            <a:endParaRPr lang="en-US" altLang="zh-TW"/>
          </a:p>
        </p:txBody>
      </p:sp>
    </p:spTree>
    <p:extLst>
      <p:ext uri="{BB962C8B-B14F-4D97-AF65-F5344CB8AC3E}">
        <p14:creationId xmlns:p14="http://schemas.microsoft.com/office/powerpoint/2010/main" val="1503671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lgn="ctr">
              <a:buNone/>
            </a:pPr>
            <a:r>
              <a:rPr lang="en-US" altLang="zh-TW" dirty="0">
                <a:solidFill>
                  <a:srgbClr val="C00000"/>
                </a:solidFill>
              </a:rPr>
              <a:t>DSP(Demand Side Platform, </a:t>
            </a:r>
            <a:r>
              <a:rPr lang="zh-TW" altLang="en-US" dirty="0">
                <a:solidFill>
                  <a:srgbClr val="C00000"/>
                </a:solidFill>
              </a:rPr>
              <a:t>需求方平台</a:t>
            </a:r>
            <a:r>
              <a:rPr lang="en-US" altLang="zh-TW" dirty="0" smtClean="0">
                <a:solidFill>
                  <a:srgbClr val="C00000"/>
                </a:solidFill>
              </a:rPr>
              <a:t>)</a:t>
            </a:r>
          </a:p>
          <a:p>
            <a:r>
              <a:rPr lang="zh-TW" altLang="en-US" dirty="0" smtClean="0"/>
              <a:t>網路廣告</a:t>
            </a:r>
            <a:r>
              <a:rPr lang="zh-TW" altLang="en-US" dirty="0"/>
              <a:t>中的需求方平台，可以讓</a:t>
            </a:r>
            <a:r>
              <a:rPr lang="zh-TW" altLang="en-US" dirty="0" smtClean="0"/>
              <a:t>廣告主</a:t>
            </a:r>
            <a:r>
              <a:rPr lang="zh-TW" altLang="en-US" dirty="0"/>
              <a:t>進行跨媒體的自動化廣告投放。</a:t>
            </a:r>
          </a:p>
          <a:p>
            <a:pPr marL="0" indent="0" algn="ctr">
              <a:buNone/>
            </a:pPr>
            <a:r>
              <a:rPr lang="en-US" altLang="zh-TW" dirty="0" smtClean="0">
                <a:solidFill>
                  <a:srgbClr val="C00000"/>
                </a:solidFill>
              </a:rPr>
              <a:t>SSP(Supply </a:t>
            </a:r>
            <a:r>
              <a:rPr lang="en-US" altLang="zh-TW" dirty="0">
                <a:solidFill>
                  <a:srgbClr val="C00000"/>
                </a:solidFill>
              </a:rPr>
              <a:t>Side Platform, </a:t>
            </a:r>
            <a:r>
              <a:rPr lang="zh-TW" altLang="en-US" dirty="0">
                <a:solidFill>
                  <a:srgbClr val="C00000"/>
                </a:solidFill>
              </a:rPr>
              <a:t>供應方平台</a:t>
            </a:r>
            <a:r>
              <a:rPr lang="en-US" altLang="zh-TW" dirty="0" smtClean="0">
                <a:solidFill>
                  <a:srgbClr val="C00000"/>
                </a:solidFill>
              </a:rPr>
              <a:t>)</a:t>
            </a:r>
          </a:p>
          <a:p>
            <a:r>
              <a:rPr lang="zh-TW" altLang="en-US" dirty="0" smtClean="0"/>
              <a:t>網路</a:t>
            </a:r>
            <a:r>
              <a:rPr lang="zh-TW" altLang="en-US" dirty="0"/>
              <a:t>媒體中的</a:t>
            </a:r>
            <a:r>
              <a:rPr lang="zh-TW" altLang="en-US" dirty="0" smtClean="0"/>
              <a:t>供應平台</a:t>
            </a:r>
            <a:r>
              <a:rPr lang="zh-TW" altLang="en-US" dirty="0"/>
              <a:t>，幫助網路</a:t>
            </a:r>
            <a:r>
              <a:rPr lang="zh-TW" altLang="en-US" dirty="0" smtClean="0"/>
              <a:t>媒體託管</a:t>
            </a:r>
            <a:r>
              <a:rPr lang="zh-TW" altLang="en-US" dirty="0"/>
              <a:t>其廣告位和廣告交易，與網路交易平台對接，從而將他們的流量變現。</a:t>
            </a:r>
          </a:p>
        </p:txBody>
      </p:sp>
      <p:sp>
        <p:nvSpPr>
          <p:cNvPr id="3" name="標題 2"/>
          <p:cNvSpPr>
            <a:spLocks noGrp="1"/>
          </p:cNvSpPr>
          <p:nvPr>
            <p:ph type="title"/>
          </p:nvPr>
        </p:nvSpPr>
        <p:spPr/>
        <p:txBody>
          <a:bodyPr/>
          <a:lstStyle/>
          <a:p>
            <a:r>
              <a:rPr lang="en-US" altLang="zh-TW" dirty="0" smtClean="0"/>
              <a:t>11-2-9 RTB</a:t>
            </a:r>
            <a:r>
              <a:rPr lang="zh-TW" altLang="en-US" dirty="0"/>
              <a:t>生態圈</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49</a:t>
            </a:fld>
            <a:endParaRPr lang="en-US" altLang="zh-TW"/>
          </a:p>
        </p:txBody>
      </p:sp>
    </p:spTree>
    <p:extLst>
      <p:ext uri="{BB962C8B-B14F-4D97-AF65-F5344CB8AC3E}">
        <p14:creationId xmlns:p14="http://schemas.microsoft.com/office/powerpoint/2010/main" val="3990289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en-US" altLang="zh-TW" dirty="0"/>
              <a:t>3Com</a:t>
            </a:r>
            <a:r>
              <a:rPr lang="zh-TW" altLang="en-US" dirty="0"/>
              <a:t>公司創始人羅伯特．梅特卡夫</a:t>
            </a:r>
            <a:r>
              <a:rPr lang="en-US" altLang="zh-TW" dirty="0"/>
              <a:t>(Robert Metcalfe)</a:t>
            </a:r>
            <a:r>
              <a:rPr lang="zh-TW" altLang="en-US" dirty="0"/>
              <a:t>指出，互聯網的威力</a:t>
            </a:r>
            <a:r>
              <a:rPr lang="zh-TW" altLang="en-US" dirty="0" smtClean="0"/>
              <a:t>不僅在於</a:t>
            </a:r>
            <a:r>
              <a:rPr lang="zh-TW" altLang="en-US" dirty="0"/>
              <a:t>它能使訊息的消費者數量增加到最大限度</a:t>
            </a:r>
            <a:r>
              <a:rPr lang="en-US" altLang="zh-TW" dirty="0"/>
              <a:t>(</a:t>
            </a:r>
            <a:r>
              <a:rPr lang="zh-TW" altLang="en-US" dirty="0"/>
              <a:t>全人類</a:t>
            </a:r>
            <a:r>
              <a:rPr lang="en-US" altLang="zh-TW" dirty="0"/>
              <a:t>)</a:t>
            </a:r>
            <a:r>
              <a:rPr lang="zh-TW" altLang="en-US" dirty="0"/>
              <a:t>，更在於它是一種傳播與</a:t>
            </a:r>
            <a:r>
              <a:rPr lang="zh-TW" altLang="en-US" dirty="0" smtClean="0"/>
              <a:t>反饋</a:t>
            </a:r>
            <a:r>
              <a:rPr lang="zh-TW" altLang="en-US" dirty="0"/>
              <a:t>同時進行的交互性媒介，而這也是網路行銷與傳統行銷的最大差異，網路行銷</a:t>
            </a:r>
            <a:r>
              <a:rPr lang="zh-TW" altLang="en-US" dirty="0" smtClean="0"/>
              <a:t>讓商業</a:t>
            </a:r>
            <a:r>
              <a:rPr lang="zh-TW" altLang="en-US" dirty="0"/>
              <a:t>行為跳脫傳統的單向模式，轉而成為雙向的溝通</a:t>
            </a:r>
            <a:r>
              <a:rPr lang="zh-TW" altLang="en-US" dirty="0" smtClean="0"/>
              <a:t>。</a:t>
            </a:r>
            <a:endParaRPr lang="zh-TW" altLang="en-US" dirty="0"/>
          </a:p>
        </p:txBody>
      </p:sp>
      <p:sp>
        <p:nvSpPr>
          <p:cNvPr id="3" name="標題 2"/>
          <p:cNvSpPr>
            <a:spLocks noGrp="1"/>
          </p:cNvSpPr>
          <p:nvPr>
            <p:ph type="title"/>
          </p:nvPr>
        </p:nvSpPr>
        <p:spPr/>
        <p:txBody>
          <a:bodyPr>
            <a:normAutofit/>
          </a:bodyPr>
          <a:lstStyle/>
          <a:p>
            <a:r>
              <a:rPr lang="en-US" altLang="zh-TW" sz="4000" dirty="0"/>
              <a:t>11-1-2 </a:t>
            </a:r>
            <a:r>
              <a:rPr lang="zh-TW" altLang="en-US" sz="4000" dirty="0"/>
              <a:t>網路行銷與傳統行銷的差異</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5</a:t>
            </a:fld>
            <a:endParaRPr lang="en-US" altLang="zh-TW"/>
          </a:p>
        </p:txBody>
      </p:sp>
    </p:spTree>
    <p:extLst>
      <p:ext uri="{BB962C8B-B14F-4D97-AF65-F5344CB8AC3E}">
        <p14:creationId xmlns:p14="http://schemas.microsoft.com/office/powerpoint/2010/main" val="27770071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gn="ctr">
              <a:buNone/>
            </a:pPr>
            <a:r>
              <a:rPr lang="en-US" altLang="zh-TW" dirty="0" smtClean="0">
                <a:solidFill>
                  <a:srgbClr val="C00000"/>
                </a:solidFill>
              </a:rPr>
              <a:t>DMP</a:t>
            </a:r>
            <a:br>
              <a:rPr lang="en-US" altLang="zh-TW" dirty="0" smtClean="0">
                <a:solidFill>
                  <a:srgbClr val="C00000"/>
                </a:solidFill>
              </a:rPr>
            </a:br>
            <a:r>
              <a:rPr lang="en-US" altLang="zh-TW" sz="2800" dirty="0" smtClean="0">
                <a:solidFill>
                  <a:srgbClr val="C00000"/>
                </a:solidFill>
              </a:rPr>
              <a:t>(</a:t>
            </a:r>
            <a:r>
              <a:rPr lang="en-US" altLang="zh-TW" sz="2800" dirty="0">
                <a:solidFill>
                  <a:srgbClr val="C00000"/>
                </a:solidFill>
              </a:rPr>
              <a:t>Data Management Platform, </a:t>
            </a:r>
            <a:r>
              <a:rPr lang="zh-TW" altLang="en-US" sz="2800" dirty="0">
                <a:solidFill>
                  <a:srgbClr val="C00000"/>
                </a:solidFill>
              </a:rPr>
              <a:t>數據管理平台</a:t>
            </a:r>
            <a:r>
              <a:rPr lang="en-US" altLang="zh-TW" sz="2800" dirty="0" smtClean="0">
                <a:solidFill>
                  <a:srgbClr val="C00000"/>
                </a:solidFill>
              </a:rPr>
              <a:t>)</a:t>
            </a:r>
          </a:p>
          <a:p>
            <a:r>
              <a:rPr lang="zh-TW" altLang="en-US" dirty="0" smtClean="0"/>
              <a:t>專門</a:t>
            </a:r>
            <a:r>
              <a:rPr lang="zh-TW" altLang="en-US" dirty="0"/>
              <a:t>為廣告主、媒體等開發的</a:t>
            </a:r>
            <a:r>
              <a:rPr lang="zh-TW" altLang="en-US" dirty="0" smtClean="0"/>
              <a:t>廣告</a:t>
            </a:r>
            <a:r>
              <a:rPr lang="zh-TW" altLang="en-US" dirty="0"/>
              <a:t>數據管理平台，為廣告主提供精準的用戶行為分析。</a:t>
            </a:r>
          </a:p>
        </p:txBody>
      </p:sp>
      <p:sp>
        <p:nvSpPr>
          <p:cNvPr id="3" name="標題 2"/>
          <p:cNvSpPr>
            <a:spLocks noGrp="1"/>
          </p:cNvSpPr>
          <p:nvPr>
            <p:ph type="title"/>
          </p:nvPr>
        </p:nvSpPr>
        <p:spPr/>
        <p:txBody>
          <a:bodyPr/>
          <a:lstStyle/>
          <a:p>
            <a:r>
              <a:rPr lang="en-US" altLang="zh-TW" dirty="0" smtClean="0"/>
              <a:t>11-2-9 RTB</a:t>
            </a:r>
            <a:r>
              <a:rPr lang="zh-TW" altLang="en-US" dirty="0"/>
              <a:t>生態圈</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50</a:t>
            </a:fld>
            <a:endParaRPr lang="en-US" altLang="zh-TW"/>
          </a:p>
        </p:txBody>
      </p:sp>
    </p:spTree>
    <p:extLst>
      <p:ext uri="{BB962C8B-B14F-4D97-AF65-F5344CB8AC3E}">
        <p14:creationId xmlns:p14="http://schemas.microsoft.com/office/powerpoint/2010/main" val="37385319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r>
              <a:rPr lang="en-US" altLang="zh-TW" dirty="0" smtClean="0">
                <a:hlinkClick r:id="rId2" action="ppaction://hlinksldjump"/>
              </a:rPr>
              <a:t>11-3-1 </a:t>
            </a:r>
            <a:r>
              <a:rPr lang="zh-TW" altLang="en-US" dirty="0" smtClean="0">
                <a:hlinkClick r:id="rId2" action="ppaction://hlinksldjump"/>
              </a:rPr>
              <a:t>社群媒體</a:t>
            </a:r>
            <a:endParaRPr lang="en-US" altLang="zh-TW" dirty="0" smtClean="0"/>
          </a:p>
          <a:p>
            <a:r>
              <a:rPr lang="en-US" altLang="zh-TW" dirty="0" smtClean="0">
                <a:hlinkClick r:id="rId3" action="ppaction://hlinksldjump"/>
              </a:rPr>
              <a:t>11-3-2 </a:t>
            </a:r>
            <a:r>
              <a:rPr lang="en-US" altLang="zh-TW" cap="none" dirty="0" smtClean="0">
                <a:hlinkClick r:id="rId3" action="ppaction://hlinksldjump"/>
              </a:rPr>
              <a:t>Google Trend</a:t>
            </a:r>
            <a:endParaRPr lang="en-US" altLang="zh-TW" cap="none" dirty="0" smtClean="0"/>
          </a:p>
          <a:p>
            <a:r>
              <a:rPr lang="en-US" altLang="zh-TW" dirty="0" smtClean="0">
                <a:hlinkClick r:id="rId4" action="ppaction://hlinksldjump"/>
              </a:rPr>
              <a:t>11-3-3 </a:t>
            </a:r>
            <a:r>
              <a:rPr lang="en-US" altLang="zh-TW" cap="none" dirty="0" smtClean="0">
                <a:hlinkClick r:id="rId4" action="ppaction://hlinksldjump"/>
              </a:rPr>
              <a:t>Google Analytics</a:t>
            </a:r>
            <a:endParaRPr lang="en-US" altLang="zh-TW" dirty="0" smtClean="0"/>
          </a:p>
          <a:p>
            <a:r>
              <a:rPr lang="en-US" altLang="zh-TW" dirty="0" smtClean="0">
                <a:hlinkClick r:id="rId5" action="ppaction://hlinksldjump"/>
              </a:rPr>
              <a:t>11-3-4 </a:t>
            </a:r>
            <a:r>
              <a:rPr lang="en-US" altLang="zh-TW" cap="none" dirty="0" smtClean="0">
                <a:hlinkClick r:id="rId5" action="ppaction://hlinksldjump"/>
              </a:rPr>
              <a:t>Think With Google </a:t>
            </a:r>
            <a:endParaRPr lang="en-US" altLang="zh-TW" dirty="0"/>
          </a:p>
          <a:p>
            <a:r>
              <a:rPr lang="en-US" altLang="zh-TW" dirty="0" smtClean="0">
                <a:hlinkClick r:id="rId6" action="ppaction://hlinksldjump"/>
              </a:rPr>
              <a:t>11-3-5 </a:t>
            </a:r>
            <a:r>
              <a:rPr lang="zh-TW" altLang="en-US" dirty="0" smtClean="0">
                <a:hlinkClick r:id="rId6" action="ppaction://hlinksldjump"/>
              </a:rPr>
              <a:t>優</a:t>
            </a:r>
            <a:r>
              <a:rPr lang="zh-TW" altLang="en-US" dirty="0">
                <a:hlinkClick r:id="rId6" action="ppaction://hlinksldjump"/>
              </a:rPr>
              <a:t>化標題</a:t>
            </a:r>
            <a:r>
              <a:rPr lang="zh-TW" altLang="en-US" dirty="0" smtClean="0">
                <a:hlinkClick r:id="rId6" action="ppaction://hlinksldjump"/>
              </a:rPr>
              <a:t>工具</a:t>
            </a:r>
            <a:endParaRPr lang="en-US" altLang="zh-TW" dirty="0"/>
          </a:p>
          <a:p>
            <a:r>
              <a:rPr lang="en-US" altLang="zh-TW" dirty="0" smtClean="0">
                <a:hlinkClick r:id="rId7" action="ppaction://hlinksldjump"/>
              </a:rPr>
              <a:t>11-3-6 LINE</a:t>
            </a:r>
            <a:r>
              <a:rPr lang="zh-TW" altLang="en-US" dirty="0" smtClean="0">
                <a:hlinkClick r:id="rId7" action="ppaction://hlinksldjump"/>
              </a:rPr>
              <a:t>官方網站</a:t>
            </a:r>
            <a:endParaRPr lang="zh-TW" altLang="en-US" dirty="0"/>
          </a:p>
        </p:txBody>
      </p:sp>
      <p:sp>
        <p:nvSpPr>
          <p:cNvPr id="3" name="標題 2"/>
          <p:cNvSpPr>
            <a:spLocks noGrp="1"/>
          </p:cNvSpPr>
          <p:nvPr>
            <p:ph type="title"/>
          </p:nvPr>
        </p:nvSpPr>
        <p:spPr/>
        <p:txBody>
          <a:bodyPr/>
          <a:lstStyle/>
          <a:p>
            <a:r>
              <a:rPr lang="en-US" altLang="zh-TW" dirty="0" smtClean="0"/>
              <a:t>11-3 </a:t>
            </a:r>
            <a:r>
              <a:rPr lang="zh-TW" altLang="en-US" dirty="0" smtClean="0"/>
              <a:t>免費的網路行銷資源</a:t>
            </a:r>
            <a:endParaRPr lang="zh-TW" altLang="en-US" dirty="0"/>
          </a:p>
        </p:txBody>
      </p:sp>
      <p:sp>
        <p:nvSpPr>
          <p:cNvPr id="4" name="投影片編號版面配置區 3"/>
          <p:cNvSpPr>
            <a:spLocks noGrp="1"/>
          </p:cNvSpPr>
          <p:nvPr>
            <p:ph type="sldNum" sz="quarter" idx="10"/>
          </p:nvPr>
        </p:nvSpPr>
        <p:spPr/>
        <p:txBody>
          <a:bodyPr/>
          <a:lstStyle/>
          <a:p>
            <a:pPr>
              <a:defRPr/>
            </a:pPr>
            <a:fld id="{B139DB0D-3227-4503-8102-D642210004DF}" type="slidenum">
              <a:rPr lang="en-US" altLang="zh-TW" smtClean="0"/>
              <a:pPr>
                <a:defRPr/>
              </a:pPr>
              <a:t>51</a:t>
            </a:fld>
            <a:endParaRPr lang="en-US" altLang="zh-TW"/>
          </a:p>
        </p:txBody>
      </p:sp>
    </p:spTree>
    <p:extLst>
      <p:ext uri="{BB962C8B-B14F-4D97-AF65-F5344CB8AC3E}">
        <p14:creationId xmlns:p14="http://schemas.microsoft.com/office/powerpoint/2010/main" val="299517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solidFill>
                  <a:srgbClr val="C00000"/>
                </a:solidFill>
              </a:rPr>
              <a:t>社群媒體</a:t>
            </a:r>
            <a:r>
              <a:rPr lang="en-US" altLang="zh-TW" dirty="0"/>
              <a:t>(Social Media)</a:t>
            </a:r>
            <a:r>
              <a:rPr lang="zh-TW" altLang="en-US" dirty="0"/>
              <a:t>是一種可以讓使用者分享、創造及跟朋友連繫的</a:t>
            </a:r>
            <a:r>
              <a:rPr lang="zh-TW" altLang="en-US" dirty="0" smtClean="0"/>
              <a:t>媒介。</a:t>
            </a:r>
            <a:endParaRPr lang="en-US" altLang="zh-TW" dirty="0" smtClean="0"/>
          </a:p>
          <a:p>
            <a:r>
              <a:rPr lang="en-US" altLang="zh-TW" dirty="0" smtClean="0"/>
              <a:t>Facebook</a:t>
            </a:r>
            <a:r>
              <a:rPr lang="zh-TW" altLang="en-US" dirty="0"/>
              <a:t>、</a:t>
            </a:r>
            <a:r>
              <a:rPr lang="en-US" altLang="zh-TW" dirty="0"/>
              <a:t>LINE</a:t>
            </a:r>
            <a:r>
              <a:rPr lang="zh-TW" altLang="en-US" dirty="0"/>
              <a:t>、</a:t>
            </a:r>
            <a:r>
              <a:rPr lang="en-US" altLang="zh-TW" dirty="0"/>
              <a:t>YouTube</a:t>
            </a:r>
            <a:r>
              <a:rPr lang="zh-TW" altLang="en-US" dirty="0"/>
              <a:t>、</a:t>
            </a:r>
            <a:r>
              <a:rPr lang="en-US" altLang="zh-TW" dirty="0"/>
              <a:t>BBS</a:t>
            </a:r>
            <a:r>
              <a:rPr lang="zh-TW" altLang="en-US" dirty="0"/>
              <a:t>、</a:t>
            </a:r>
            <a:r>
              <a:rPr lang="en-US" altLang="zh-TW" dirty="0"/>
              <a:t>Twitter</a:t>
            </a:r>
            <a:r>
              <a:rPr lang="zh-TW" altLang="en-US" dirty="0"/>
              <a:t>、</a:t>
            </a:r>
            <a:r>
              <a:rPr lang="en-US" altLang="zh-TW" dirty="0"/>
              <a:t>Pinterest</a:t>
            </a:r>
            <a:r>
              <a:rPr lang="zh-TW" altLang="en-US" dirty="0"/>
              <a:t>、部落格等都屬於</a:t>
            </a:r>
            <a:r>
              <a:rPr lang="zh-TW" altLang="en-US" dirty="0" smtClean="0"/>
              <a:t>社群</a:t>
            </a:r>
            <a:r>
              <a:rPr lang="zh-TW" altLang="en-US" dirty="0"/>
              <a:t>媒體，且都可以免費使用，社群媒體的核心在於透過提供興趣內容與訊息，來</a:t>
            </a:r>
            <a:r>
              <a:rPr lang="zh-TW" altLang="en-US" dirty="0" smtClean="0"/>
              <a:t>把有</a:t>
            </a:r>
            <a:r>
              <a:rPr lang="zh-TW" altLang="en-US" dirty="0"/>
              <a:t>共同興趣的人連結在一起</a:t>
            </a:r>
            <a:r>
              <a:rPr lang="zh-TW" altLang="en-US" dirty="0" smtClean="0"/>
              <a:t>。</a:t>
            </a:r>
            <a:endParaRPr lang="en-US" altLang="zh-TW" dirty="0" smtClean="0"/>
          </a:p>
          <a:p>
            <a:r>
              <a:rPr lang="zh-TW" altLang="en-US" dirty="0" smtClean="0"/>
              <a:t>在</a:t>
            </a:r>
            <a:r>
              <a:rPr lang="zh-TW" altLang="en-US" dirty="0"/>
              <a:t>進行網路行銷時，便可利用這些社群媒體，達到</a:t>
            </a:r>
            <a:r>
              <a:rPr lang="zh-TW" altLang="en-US" dirty="0" smtClean="0"/>
              <a:t>口耳相傳</a:t>
            </a:r>
            <a:r>
              <a:rPr lang="zh-TW" altLang="en-US" dirty="0"/>
              <a:t>的效果。</a:t>
            </a:r>
          </a:p>
        </p:txBody>
      </p:sp>
      <p:sp>
        <p:nvSpPr>
          <p:cNvPr id="3" name="標題 2"/>
          <p:cNvSpPr>
            <a:spLocks noGrp="1"/>
          </p:cNvSpPr>
          <p:nvPr>
            <p:ph type="title"/>
          </p:nvPr>
        </p:nvSpPr>
        <p:spPr/>
        <p:txBody>
          <a:bodyPr>
            <a:normAutofit/>
          </a:bodyPr>
          <a:lstStyle/>
          <a:p>
            <a:r>
              <a:rPr lang="en-US" altLang="zh-TW" dirty="0"/>
              <a:t>11-3-1 </a:t>
            </a:r>
            <a:r>
              <a:rPr lang="zh-TW" altLang="en-US" dirty="0"/>
              <a:t>社群</a:t>
            </a:r>
            <a:r>
              <a:rPr lang="zh-TW" altLang="en-US" dirty="0" smtClean="0"/>
              <a:t>媒體</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52</a:t>
            </a:fld>
            <a:endParaRPr lang="en-US" altLang="zh-TW"/>
          </a:p>
        </p:txBody>
      </p:sp>
    </p:spTree>
    <p:extLst>
      <p:ext uri="{BB962C8B-B14F-4D97-AF65-F5344CB8AC3E}">
        <p14:creationId xmlns:p14="http://schemas.microsoft.com/office/powerpoint/2010/main" val="2523488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有許多名人、素人及企業開始透過網路直播進行行銷活動，將品牌最真實的</a:t>
            </a:r>
            <a:r>
              <a:rPr lang="zh-TW" altLang="en-US" dirty="0" smtClean="0"/>
              <a:t>一面</a:t>
            </a:r>
            <a:r>
              <a:rPr lang="zh-TW" altLang="en-US" dirty="0"/>
              <a:t>顯現出來，可以即時地根據消費者的反應來做互動及反應，並拉近品牌和</a:t>
            </a:r>
            <a:r>
              <a:rPr lang="zh-TW" altLang="en-US" dirty="0" smtClean="0"/>
              <a:t>消費者之間</a:t>
            </a:r>
            <a:r>
              <a:rPr lang="zh-TW" altLang="en-US" dirty="0"/>
              <a:t>的</a:t>
            </a:r>
            <a:r>
              <a:rPr lang="zh-TW" altLang="en-US" dirty="0" smtClean="0"/>
              <a:t>距離。</a:t>
            </a:r>
            <a:endParaRPr lang="en-US" altLang="zh-TW" dirty="0" smtClean="0"/>
          </a:p>
          <a:p>
            <a:r>
              <a:rPr lang="en-US" altLang="zh-TW" dirty="0"/>
              <a:t>Facebook</a:t>
            </a:r>
            <a:r>
              <a:rPr lang="zh-TW" altLang="en-US" dirty="0"/>
              <a:t>、</a:t>
            </a:r>
            <a:r>
              <a:rPr lang="en-US" altLang="zh-TW" dirty="0"/>
              <a:t>Twitter</a:t>
            </a:r>
            <a:r>
              <a:rPr lang="zh-TW" altLang="en-US" dirty="0"/>
              <a:t>、</a:t>
            </a:r>
            <a:r>
              <a:rPr lang="en-US" altLang="zh-TW" dirty="0"/>
              <a:t>Instagram</a:t>
            </a:r>
            <a:r>
              <a:rPr lang="zh-TW" altLang="en-US" dirty="0"/>
              <a:t>、</a:t>
            </a:r>
            <a:r>
              <a:rPr lang="en-US" altLang="zh-TW" dirty="0" smtClean="0"/>
              <a:t>YouTube</a:t>
            </a:r>
            <a:r>
              <a:rPr lang="zh-TW" altLang="en-US" dirty="0" smtClean="0"/>
              <a:t>等</a:t>
            </a:r>
            <a:r>
              <a:rPr lang="zh-TW" altLang="en-US" dirty="0"/>
              <a:t>社群媒體也都有</a:t>
            </a:r>
            <a:r>
              <a:rPr lang="zh-TW" altLang="en-US" dirty="0" smtClean="0"/>
              <a:t>直播功能</a:t>
            </a:r>
            <a:r>
              <a:rPr lang="zh-TW" altLang="en-US" dirty="0"/>
              <a:t>，要行銷產品時可以多加</a:t>
            </a:r>
            <a:r>
              <a:rPr lang="zh-TW" altLang="en-US" dirty="0" smtClean="0"/>
              <a:t>利用。</a:t>
            </a:r>
            <a:endParaRPr lang="zh-TW" altLang="en-US" dirty="0"/>
          </a:p>
        </p:txBody>
      </p:sp>
      <p:sp>
        <p:nvSpPr>
          <p:cNvPr id="3" name="標題 2"/>
          <p:cNvSpPr>
            <a:spLocks noGrp="1"/>
          </p:cNvSpPr>
          <p:nvPr>
            <p:ph type="title"/>
          </p:nvPr>
        </p:nvSpPr>
        <p:spPr/>
        <p:txBody>
          <a:bodyPr/>
          <a:lstStyle/>
          <a:p>
            <a:r>
              <a:rPr lang="en-US" altLang="zh-TW" dirty="0" smtClean="0"/>
              <a:t>11-3-1 </a:t>
            </a:r>
            <a:r>
              <a:rPr lang="zh-TW" altLang="en-US" dirty="0" smtClean="0"/>
              <a:t>社群媒體</a:t>
            </a:r>
            <a:endParaRPr lang="zh-TW" altLang="en-US" dirty="0"/>
          </a:p>
        </p:txBody>
      </p:sp>
      <p:sp>
        <p:nvSpPr>
          <p:cNvPr id="4" name="投影片編號版面配置區 3"/>
          <p:cNvSpPr>
            <a:spLocks noGrp="1"/>
          </p:cNvSpPr>
          <p:nvPr>
            <p:ph type="sldNum" sz="quarter" idx="10"/>
          </p:nvPr>
        </p:nvSpPr>
        <p:spPr/>
        <p:txBody>
          <a:bodyPr/>
          <a:lstStyle/>
          <a:p>
            <a:fld id="{6CC2834A-24C2-42CA-BCD6-CB5AA28BF97B}" type="slidenum">
              <a:rPr lang="en-US" altLang="zh-TW" smtClean="0"/>
              <a:pPr/>
              <a:t>53</a:t>
            </a:fld>
            <a:endParaRPr lang="en-US" altLang="zh-TW"/>
          </a:p>
        </p:txBody>
      </p:sp>
    </p:spTree>
    <p:extLst>
      <p:ext uri="{BB962C8B-B14F-4D97-AF65-F5344CB8AC3E}">
        <p14:creationId xmlns:p14="http://schemas.microsoft.com/office/powerpoint/2010/main" val="35257589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a:t>Google </a:t>
            </a:r>
            <a:r>
              <a:rPr lang="en-US" altLang="zh-TW" dirty="0" smtClean="0"/>
              <a:t>Trend(Google</a:t>
            </a:r>
            <a:r>
              <a:rPr lang="zh-TW" altLang="en-US" dirty="0" smtClean="0"/>
              <a:t>趨勢</a:t>
            </a:r>
            <a:r>
              <a:rPr lang="en-US" altLang="zh-TW" dirty="0"/>
              <a:t>)</a:t>
            </a:r>
            <a:r>
              <a:rPr lang="zh-TW" altLang="en-US" dirty="0"/>
              <a:t>是一個免費的</a:t>
            </a:r>
            <a:r>
              <a:rPr lang="zh-TW" altLang="en-US" dirty="0" smtClean="0"/>
              <a:t>工具，</a:t>
            </a:r>
            <a:r>
              <a:rPr lang="zh-TW" altLang="en-US" dirty="0"/>
              <a:t>當想要了解什麼</a:t>
            </a:r>
            <a:r>
              <a:rPr lang="zh-TW" altLang="en-US" dirty="0" smtClean="0"/>
              <a:t>時候規劃</a:t>
            </a:r>
            <a:r>
              <a:rPr lang="zh-TW" altLang="en-US" dirty="0"/>
              <a:t>行銷時程最適合時，或是相同產業中，哪個品牌是目前最大的競爭對手等，</a:t>
            </a:r>
            <a:r>
              <a:rPr lang="zh-TW" altLang="en-US" dirty="0" smtClean="0"/>
              <a:t>都可以</a:t>
            </a:r>
            <a:r>
              <a:rPr lang="zh-TW" altLang="en-US" dirty="0"/>
              <a:t>使用</a:t>
            </a:r>
            <a:r>
              <a:rPr lang="en-US" altLang="zh-TW" dirty="0"/>
              <a:t>Google Trend</a:t>
            </a:r>
            <a:r>
              <a:rPr lang="zh-TW" altLang="en-US" dirty="0"/>
              <a:t>來查詢</a:t>
            </a:r>
            <a:r>
              <a:rPr lang="zh-TW" altLang="en-US" dirty="0" smtClean="0"/>
              <a:t>。</a:t>
            </a:r>
            <a:endParaRPr lang="en-US" altLang="zh-TW" dirty="0" smtClean="0"/>
          </a:p>
          <a:p>
            <a:r>
              <a:rPr lang="en-US" altLang="zh-TW" dirty="0" smtClean="0"/>
              <a:t>Google </a:t>
            </a:r>
            <a:r>
              <a:rPr lang="en-US" altLang="zh-TW" dirty="0"/>
              <a:t>Trend</a:t>
            </a:r>
            <a:r>
              <a:rPr lang="zh-TW" altLang="en-US" dirty="0"/>
              <a:t>藉由網路搜尋引擎的搜尋結果，</a:t>
            </a:r>
            <a:r>
              <a:rPr lang="zh-TW" altLang="en-US" dirty="0" smtClean="0"/>
              <a:t>可以了解</a:t>
            </a:r>
            <a:r>
              <a:rPr lang="zh-TW" altLang="en-US" dirty="0"/>
              <a:t>市場趨勢，作為行銷的輔助工具。</a:t>
            </a:r>
          </a:p>
        </p:txBody>
      </p:sp>
      <p:sp>
        <p:nvSpPr>
          <p:cNvPr id="3" name="標題 2"/>
          <p:cNvSpPr>
            <a:spLocks noGrp="1"/>
          </p:cNvSpPr>
          <p:nvPr>
            <p:ph type="title"/>
          </p:nvPr>
        </p:nvSpPr>
        <p:spPr/>
        <p:txBody>
          <a:bodyPr>
            <a:normAutofit/>
          </a:bodyPr>
          <a:lstStyle/>
          <a:p>
            <a:r>
              <a:rPr lang="en-US" altLang="zh-TW" dirty="0" smtClean="0"/>
              <a:t>11-3-2 Google Trend</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54</a:t>
            </a:fld>
            <a:endParaRPr lang="en-US" altLang="zh-TW"/>
          </a:p>
        </p:txBody>
      </p:sp>
    </p:spTree>
    <p:extLst>
      <p:ext uri="{BB962C8B-B14F-4D97-AF65-F5344CB8AC3E}">
        <p14:creationId xmlns:p14="http://schemas.microsoft.com/office/powerpoint/2010/main" val="10561953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84213" y="1597248"/>
            <a:ext cx="7681912" cy="4338190"/>
          </a:xfrm>
          <a:prstGeom prst="rect">
            <a:avLst/>
          </a:prstGeom>
        </p:spPr>
      </p:pic>
      <p:sp>
        <p:nvSpPr>
          <p:cNvPr id="3" name="標題 2"/>
          <p:cNvSpPr>
            <a:spLocks noGrp="1"/>
          </p:cNvSpPr>
          <p:nvPr>
            <p:ph type="title"/>
          </p:nvPr>
        </p:nvSpPr>
        <p:spPr/>
        <p:txBody>
          <a:bodyPr/>
          <a:lstStyle/>
          <a:p>
            <a:r>
              <a:rPr lang="en-US" altLang="zh-TW" dirty="0"/>
              <a:t>11-3-2 Google Trend</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55</a:t>
            </a:fld>
            <a:endParaRPr lang="en-US" altLang="zh-TW"/>
          </a:p>
        </p:txBody>
      </p:sp>
    </p:spTree>
    <p:extLst>
      <p:ext uri="{BB962C8B-B14F-4D97-AF65-F5344CB8AC3E}">
        <p14:creationId xmlns:p14="http://schemas.microsoft.com/office/powerpoint/2010/main" val="18824048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在</a:t>
            </a:r>
            <a:r>
              <a:rPr lang="en-US" altLang="zh-TW" dirty="0"/>
              <a:t>Google </a:t>
            </a:r>
            <a:r>
              <a:rPr lang="en-US" altLang="zh-TW" dirty="0" smtClean="0"/>
              <a:t>Trends</a:t>
            </a:r>
            <a:r>
              <a:rPr lang="zh-TW" altLang="en-US" dirty="0" smtClean="0"/>
              <a:t>中</a:t>
            </a:r>
            <a:r>
              <a:rPr lang="zh-TW" altLang="en-US" dirty="0"/>
              <a:t>可以輸入多個關鍵字，來進行比較，並觀察它的搜尋變化</a:t>
            </a:r>
            <a:r>
              <a:rPr lang="zh-TW" altLang="en-US" dirty="0" smtClean="0"/>
              <a:t>，將</a:t>
            </a:r>
            <a:r>
              <a:rPr lang="zh-TW" altLang="en-US" dirty="0"/>
              <a:t>滑鼠游標移到任一點上方，即可查看當時的搜尋</a:t>
            </a:r>
            <a:r>
              <a:rPr lang="zh-TW" altLang="en-US" dirty="0" smtClean="0"/>
              <a:t>次數。</a:t>
            </a:r>
            <a:endParaRPr lang="zh-TW" altLang="en-US" dirty="0"/>
          </a:p>
        </p:txBody>
      </p:sp>
      <p:sp>
        <p:nvSpPr>
          <p:cNvPr id="3" name="標題 2"/>
          <p:cNvSpPr>
            <a:spLocks noGrp="1"/>
          </p:cNvSpPr>
          <p:nvPr>
            <p:ph type="title"/>
          </p:nvPr>
        </p:nvSpPr>
        <p:spPr/>
        <p:txBody>
          <a:bodyPr>
            <a:normAutofit/>
          </a:bodyPr>
          <a:lstStyle/>
          <a:p>
            <a:r>
              <a:rPr lang="en-US" altLang="zh-TW" dirty="0" smtClean="0"/>
              <a:t>11-3-2 Google Trend</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56</a:t>
            </a:fld>
            <a:endParaRPr lang="en-US" altLang="zh-TW"/>
          </a:p>
        </p:txBody>
      </p:sp>
      <p:pic>
        <p:nvPicPr>
          <p:cNvPr id="6" name="圖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54241" y="3510858"/>
            <a:ext cx="4723550" cy="2667520"/>
          </a:xfrm>
          <a:prstGeom prst="rect">
            <a:avLst/>
          </a:prstGeom>
        </p:spPr>
      </p:pic>
    </p:spTree>
    <p:extLst>
      <p:ext uri="{BB962C8B-B14F-4D97-AF65-F5344CB8AC3E}">
        <p14:creationId xmlns:p14="http://schemas.microsoft.com/office/powerpoint/2010/main" val="363064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a:solidFill>
                  <a:srgbClr val="C00000"/>
                </a:solidFill>
              </a:rPr>
              <a:t>Google Analytics</a:t>
            </a:r>
            <a:r>
              <a:rPr lang="en-US" altLang="zh-TW" dirty="0"/>
              <a:t>(</a:t>
            </a:r>
            <a:r>
              <a:rPr lang="zh-TW" altLang="en-US" dirty="0"/>
              <a:t>分析</a:t>
            </a:r>
            <a:r>
              <a:rPr lang="en-US" altLang="zh-TW" dirty="0"/>
              <a:t>)</a:t>
            </a:r>
            <a:r>
              <a:rPr lang="zh-TW" altLang="en-US" dirty="0"/>
              <a:t>是一個網站流量分析網站，使用該工具可以了解</a:t>
            </a:r>
            <a:r>
              <a:rPr lang="zh-TW" altLang="en-US" dirty="0" smtClean="0"/>
              <a:t>如何修正</a:t>
            </a:r>
            <a:r>
              <a:rPr lang="zh-TW" altLang="en-US" dirty="0"/>
              <a:t>行銷策略、如何優化網站及提高網站的轉換率，並分析出瀏覽數最高的頁面</a:t>
            </a:r>
            <a:r>
              <a:rPr lang="zh-TW" altLang="en-US" dirty="0" smtClean="0"/>
              <a:t>、最</a:t>
            </a:r>
            <a:r>
              <a:rPr lang="zh-TW" altLang="en-US" dirty="0"/>
              <a:t>暢銷的產品、訪客如何使用網站、來自哪裡、性別、年齡，以及如何吸引他們</a:t>
            </a:r>
            <a:r>
              <a:rPr lang="zh-TW" altLang="en-US" dirty="0" smtClean="0"/>
              <a:t>持續</a:t>
            </a:r>
            <a:r>
              <a:rPr lang="zh-TW" altLang="en-US" dirty="0"/>
              <a:t>回訪</a:t>
            </a:r>
            <a:r>
              <a:rPr lang="zh-TW" altLang="en-US" dirty="0" smtClean="0"/>
              <a:t>。</a:t>
            </a:r>
            <a:endParaRPr lang="en-US" altLang="zh-TW" dirty="0" smtClean="0"/>
          </a:p>
        </p:txBody>
      </p:sp>
      <p:sp>
        <p:nvSpPr>
          <p:cNvPr id="3" name="標題 2"/>
          <p:cNvSpPr>
            <a:spLocks noGrp="1"/>
          </p:cNvSpPr>
          <p:nvPr>
            <p:ph type="title"/>
          </p:nvPr>
        </p:nvSpPr>
        <p:spPr/>
        <p:txBody>
          <a:bodyPr/>
          <a:lstStyle/>
          <a:p>
            <a:r>
              <a:rPr lang="en-US" altLang="zh-TW" dirty="0" smtClean="0"/>
              <a:t>11-3-3 Google Analytics</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57</a:t>
            </a:fld>
            <a:endParaRPr lang="en-US" altLang="zh-TW"/>
          </a:p>
        </p:txBody>
      </p:sp>
    </p:spTree>
    <p:extLst>
      <p:ext uri="{BB962C8B-B14F-4D97-AF65-F5344CB8AC3E}">
        <p14:creationId xmlns:p14="http://schemas.microsoft.com/office/powerpoint/2010/main" val="5681776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323507077"/>
              </p:ext>
            </p:extLst>
          </p:nvPr>
        </p:nvGraphicFramePr>
        <p:xfrm>
          <a:off x="683569" y="1294668"/>
          <a:ext cx="7683192" cy="4942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標題 2"/>
          <p:cNvSpPr>
            <a:spLocks noGrp="1"/>
          </p:cNvSpPr>
          <p:nvPr>
            <p:ph type="title"/>
          </p:nvPr>
        </p:nvSpPr>
        <p:spPr/>
        <p:txBody>
          <a:bodyPr/>
          <a:lstStyle/>
          <a:p>
            <a:r>
              <a:rPr lang="en-US" altLang="zh-TW" dirty="0" smtClean="0"/>
              <a:t>11-3-3 Google Analytics</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58</a:t>
            </a:fld>
            <a:endParaRPr lang="en-US" altLang="zh-TW"/>
          </a:p>
        </p:txBody>
      </p:sp>
    </p:spTree>
    <p:extLst>
      <p:ext uri="{BB962C8B-B14F-4D97-AF65-F5344CB8AC3E}">
        <p14:creationId xmlns:p14="http://schemas.microsoft.com/office/powerpoint/2010/main" val="3262074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3073998886"/>
              </p:ext>
            </p:extLst>
          </p:nvPr>
        </p:nvGraphicFramePr>
        <p:xfrm>
          <a:off x="683569" y="1294668"/>
          <a:ext cx="7683192" cy="4942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標題 2"/>
          <p:cNvSpPr>
            <a:spLocks noGrp="1"/>
          </p:cNvSpPr>
          <p:nvPr>
            <p:ph type="title"/>
          </p:nvPr>
        </p:nvSpPr>
        <p:spPr/>
        <p:txBody>
          <a:bodyPr/>
          <a:lstStyle/>
          <a:p>
            <a:r>
              <a:rPr lang="en-US" altLang="zh-TW" dirty="0" smtClean="0"/>
              <a:t>11-3-3 Google Analytics</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59</a:t>
            </a:fld>
            <a:endParaRPr lang="en-US" altLang="zh-TW"/>
          </a:p>
        </p:txBody>
      </p:sp>
    </p:spTree>
    <p:extLst>
      <p:ext uri="{BB962C8B-B14F-4D97-AF65-F5344CB8AC3E}">
        <p14:creationId xmlns:p14="http://schemas.microsoft.com/office/powerpoint/2010/main" val="13717006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t>資訊科技</a:t>
            </a:r>
            <a:r>
              <a:rPr lang="zh-TW" altLang="en-US" dirty="0"/>
              <a:t>與網際網路的進步為商業行為帶來了巨大的衝擊與影響，網路行銷</a:t>
            </a:r>
            <a:r>
              <a:rPr lang="zh-TW" altLang="en-US" dirty="0" smtClean="0"/>
              <a:t>在現今</a:t>
            </a:r>
            <a:r>
              <a:rPr lang="zh-TW" altLang="en-US" dirty="0"/>
              <a:t>的商業環境中絕對是必要的，但它並不是為了取代傳統行銷，而是讓傳統</a:t>
            </a:r>
            <a:r>
              <a:rPr lang="zh-TW" altLang="en-US" dirty="0" smtClean="0"/>
              <a:t>市場推廣</a:t>
            </a:r>
            <a:r>
              <a:rPr lang="zh-TW" altLang="en-US" dirty="0"/>
              <a:t>活動透過資訊科技的協助，創造出更為互動、即時，且有效區隔的行銷效益</a:t>
            </a:r>
            <a:r>
              <a:rPr lang="zh-TW" altLang="en-US" dirty="0" smtClean="0"/>
              <a:t>，建立</a:t>
            </a:r>
            <a:r>
              <a:rPr lang="zh-TW" altLang="en-US" dirty="0"/>
              <a:t>從傳統通路到虛實整合的多元化通路。</a:t>
            </a:r>
          </a:p>
        </p:txBody>
      </p:sp>
      <p:sp>
        <p:nvSpPr>
          <p:cNvPr id="3" name="標題 2"/>
          <p:cNvSpPr>
            <a:spLocks noGrp="1"/>
          </p:cNvSpPr>
          <p:nvPr>
            <p:ph type="title"/>
          </p:nvPr>
        </p:nvSpPr>
        <p:spPr/>
        <p:txBody>
          <a:bodyPr>
            <a:normAutofit/>
          </a:bodyPr>
          <a:lstStyle/>
          <a:p>
            <a:r>
              <a:rPr lang="en-US" altLang="zh-TW" sz="4000" dirty="0"/>
              <a:t>11-1-2 </a:t>
            </a:r>
            <a:r>
              <a:rPr lang="zh-TW" altLang="en-US" sz="4000" dirty="0"/>
              <a:t>網路行銷與傳統行銷的差異</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6</a:t>
            </a:fld>
            <a:endParaRPr lang="en-US" altLang="zh-TW"/>
          </a:p>
        </p:txBody>
      </p:sp>
    </p:spTree>
    <p:extLst>
      <p:ext uri="{BB962C8B-B14F-4D97-AF65-F5344CB8AC3E}">
        <p14:creationId xmlns:p14="http://schemas.microsoft.com/office/powerpoint/2010/main" val="19879187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en-US" altLang="zh-TW" dirty="0"/>
              <a:t>Think with </a:t>
            </a:r>
            <a:r>
              <a:rPr lang="en-US" altLang="zh-TW" dirty="0" smtClean="0"/>
              <a:t>Google</a:t>
            </a:r>
            <a:r>
              <a:rPr lang="zh-TW" altLang="en-US" dirty="0" smtClean="0"/>
              <a:t>網站</a:t>
            </a:r>
            <a:r>
              <a:rPr lang="zh-TW" altLang="en-US" dirty="0"/>
              <a:t>收集並整理出最新的市場資訊，包含了觀點發表、</a:t>
            </a:r>
            <a:r>
              <a:rPr lang="zh-TW" altLang="en-US" dirty="0" smtClean="0"/>
              <a:t>各式行銷</a:t>
            </a:r>
            <a:r>
              <a:rPr lang="zh-TW" altLang="en-US" dirty="0"/>
              <a:t>工具，並從產業、行銷目的、廣告型態等類別來解析案例和趨勢，是行銷人</a:t>
            </a:r>
            <a:r>
              <a:rPr lang="zh-TW" altLang="en-US" dirty="0" smtClean="0"/>
              <a:t>不可</a:t>
            </a:r>
            <a:r>
              <a:rPr lang="zh-TW" altLang="en-US" dirty="0"/>
              <a:t>錯過的</a:t>
            </a:r>
            <a:r>
              <a:rPr lang="zh-TW" altLang="en-US" dirty="0" smtClean="0"/>
              <a:t>網站。</a:t>
            </a:r>
            <a:endParaRPr lang="en-US" altLang="zh-TW" dirty="0" smtClean="0"/>
          </a:p>
          <a:p>
            <a:r>
              <a:rPr lang="zh-TW" altLang="en-US" dirty="0" smtClean="0"/>
              <a:t>在</a:t>
            </a:r>
            <a:r>
              <a:rPr lang="en-US" altLang="zh-TW" dirty="0"/>
              <a:t>Think with </a:t>
            </a:r>
            <a:r>
              <a:rPr lang="en-US" altLang="zh-TW" dirty="0" smtClean="0"/>
              <a:t>Google</a:t>
            </a:r>
            <a:r>
              <a:rPr lang="zh-TW" altLang="en-US" dirty="0" smtClean="0"/>
              <a:t>網站上</a:t>
            </a:r>
            <a:r>
              <a:rPr lang="zh-TW" altLang="en-US" dirty="0"/>
              <a:t>的案例都是非常「即時」的，也</a:t>
            </a:r>
            <a:r>
              <a:rPr lang="zh-TW" altLang="en-US" dirty="0" smtClean="0"/>
              <a:t>都會有</a:t>
            </a:r>
            <a:r>
              <a:rPr lang="zh-TW" altLang="en-US" dirty="0"/>
              <a:t>深入的分析及完備的統計資料</a:t>
            </a:r>
            <a:r>
              <a:rPr lang="zh-TW" altLang="en-US" dirty="0" smtClean="0"/>
              <a:t>等。</a:t>
            </a:r>
            <a:endParaRPr lang="zh-TW" altLang="en-US" dirty="0"/>
          </a:p>
        </p:txBody>
      </p:sp>
      <p:sp>
        <p:nvSpPr>
          <p:cNvPr id="3" name="標題 2"/>
          <p:cNvSpPr>
            <a:spLocks noGrp="1"/>
          </p:cNvSpPr>
          <p:nvPr>
            <p:ph type="title"/>
          </p:nvPr>
        </p:nvSpPr>
        <p:spPr/>
        <p:txBody>
          <a:bodyPr/>
          <a:lstStyle/>
          <a:p>
            <a:r>
              <a:rPr lang="en-US" altLang="zh-TW" dirty="0" smtClean="0"/>
              <a:t>11-3-4 Think </a:t>
            </a:r>
            <a:r>
              <a:rPr lang="en-US" altLang="zh-TW" dirty="0"/>
              <a:t>with Google</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60</a:t>
            </a:fld>
            <a:endParaRPr lang="en-US" altLang="zh-TW"/>
          </a:p>
        </p:txBody>
      </p:sp>
    </p:spTree>
    <p:extLst>
      <p:ext uri="{BB962C8B-B14F-4D97-AF65-F5344CB8AC3E}">
        <p14:creationId xmlns:p14="http://schemas.microsoft.com/office/powerpoint/2010/main" val="15727815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84213" y="1597249"/>
            <a:ext cx="7681912" cy="4338190"/>
          </a:xfrm>
          <a:prstGeom prst="rect">
            <a:avLst/>
          </a:prstGeom>
        </p:spPr>
      </p:pic>
      <p:sp>
        <p:nvSpPr>
          <p:cNvPr id="3" name="標題 2"/>
          <p:cNvSpPr>
            <a:spLocks noGrp="1"/>
          </p:cNvSpPr>
          <p:nvPr>
            <p:ph type="title"/>
          </p:nvPr>
        </p:nvSpPr>
        <p:spPr/>
        <p:txBody>
          <a:bodyPr/>
          <a:lstStyle/>
          <a:p>
            <a:r>
              <a:rPr lang="en-US" altLang="zh-TW" dirty="0" smtClean="0"/>
              <a:t>11-3-4 Think </a:t>
            </a:r>
            <a:r>
              <a:rPr lang="en-US" altLang="zh-TW" dirty="0"/>
              <a:t>with Google</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61</a:t>
            </a:fld>
            <a:endParaRPr lang="en-US" altLang="zh-TW"/>
          </a:p>
        </p:txBody>
      </p:sp>
    </p:spTree>
    <p:extLst>
      <p:ext uri="{BB962C8B-B14F-4D97-AF65-F5344CB8AC3E}">
        <p14:creationId xmlns:p14="http://schemas.microsoft.com/office/powerpoint/2010/main" val="1118368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一個好的標題可以吸引使用者進入網站，而網路上也有提供優化標題的</a:t>
            </a:r>
            <a:r>
              <a:rPr lang="zh-TW" altLang="en-US" dirty="0" smtClean="0"/>
              <a:t>網站。</a:t>
            </a:r>
            <a:endParaRPr lang="en-US" altLang="zh-TW" dirty="0" smtClean="0"/>
          </a:p>
          <a:p>
            <a:r>
              <a:rPr lang="en-US" altLang="zh-TW" dirty="0" smtClean="0"/>
              <a:t>Headline </a:t>
            </a:r>
            <a:r>
              <a:rPr lang="en-US" altLang="zh-TW" dirty="0"/>
              <a:t>analyzer</a:t>
            </a:r>
            <a:r>
              <a:rPr lang="zh-TW" altLang="en-US" dirty="0"/>
              <a:t>，只要</a:t>
            </a:r>
            <a:r>
              <a:rPr lang="zh-TW" altLang="en-US" dirty="0" smtClean="0"/>
              <a:t>輸入想要</a:t>
            </a:r>
            <a:r>
              <a:rPr lang="zh-TW" altLang="en-US" dirty="0"/>
              <a:t>呈現的標題，它就可以幫你分析常用字</a:t>
            </a:r>
            <a:r>
              <a:rPr lang="zh-TW" altLang="en-US" dirty="0" smtClean="0"/>
              <a:t>、情感</a:t>
            </a:r>
            <a:r>
              <a:rPr lang="zh-TW" altLang="en-US" dirty="0"/>
              <a:t>成分等百分比，此時便可以針對較弱的地方去</a:t>
            </a:r>
            <a:r>
              <a:rPr lang="zh-TW" altLang="en-US" dirty="0" smtClean="0"/>
              <a:t>加強。</a:t>
            </a:r>
            <a:endParaRPr lang="zh-TW" altLang="en-US" dirty="0"/>
          </a:p>
        </p:txBody>
      </p:sp>
      <p:sp>
        <p:nvSpPr>
          <p:cNvPr id="3" name="標題 2"/>
          <p:cNvSpPr>
            <a:spLocks noGrp="1"/>
          </p:cNvSpPr>
          <p:nvPr>
            <p:ph type="title"/>
          </p:nvPr>
        </p:nvSpPr>
        <p:spPr/>
        <p:txBody>
          <a:bodyPr/>
          <a:lstStyle/>
          <a:p>
            <a:r>
              <a:rPr lang="en-US" altLang="zh-TW" dirty="0" smtClean="0"/>
              <a:t>11-3-5 </a:t>
            </a:r>
            <a:r>
              <a:rPr lang="zh-TW" altLang="en-US" dirty="0" smtClean="0"/>
              <a:t>優</a:t>
            </a:r>
            <a:r>
              <a:rPr lang="zh-TW" altLang="en-US" dirty="0"/>
              <a:t>化標題工具</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62</a:t>
            </a:fld>
            <a:endParaRPr lang="en-US" altLang="zh-TW"/>
          </a:p>
        </p:txBody>
      </p:sp>
    </p:spTree>
    <p:extLst>
      <p:ext uri="{BB962C8B-B14F-4D97-AF65-F5344CB8AC3E}">
        <p14:creationId xmlns:p14="http://schemas.microsoft.com/office/powerpoint/2010/main" val="1929351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84213" y="1536098"/>
            <a:ext cx="7681912" cy="4460491"/>
          </a:xfrm>
          <a:prstGeom prst="rect">
            <a:avLst/>
          </a:prstGeom>
        </p:spPr>
      </p:pic>
      <p:sp>
        <p:nvSpPr>
          <p:cNvPr id="3" name="標題 2"/>
          <p:cNvSpPr>
            <a:spLocks noGrp="1"/>
          </p:cNvSpPr>
          <p:nvPr>
            <p:ph type="title"/>
          </p:nvPr>
        </p:nvSpPr>
        <p:spPr/>
        <p:txBody>
          <a:bodyPr/>
          <a:lstStyle/>
          <a:p>
            <a:r>
              <a:rPr lang="en-US" altLang="zh-TW" dirty="0" smtClean="0"/>
              <a:t>11-3-5 </a:t>
            </a:r>
            <a:r>
              <a:rPr lang="zh-TW" altLang="en-US" dirty="0" smtClean="0"/>
              <a:t>優</a:t>
            </a:r>
            <a:r>
              <a:rPr lang="zh-TW" altLang="en-US" dirty="0"/>
              <a:t>化標題工具</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63</a:t>
            </a:fld>
            <a:endParaRPr lang="en-US" altLang="zh-TW"/>
          </a:p>
        </p:txBody>
      </p:sp>
    </p:spTree>
    <p:extLst>
      <p:ext uri="{BB962C8B-B14F-4D97-AF65-F5344CB8AC3E}">
        <p14:creationId xmlns:p14="http://schemas.microsoft.com/office/powerpoint/2010/main" val="1272515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en-US" altLang="zh-TW" dirty="0"/>
              <a:t>LINE </a:t>
            </a:r>
            <a:r>
              <a:rPr lang="zh-TW" altLang="en-US" dirty="0"/>
              <a:t>為了經營企業客戶，推出了</a:t>
            </a:r>
            <a:r>
              <a:rPr lang="en-US" altLang="zh-TW" dirty="0"/>
              <a:t>LINE </a:t>
            </a:r>
            <a:r>
              <a:rPr lang="zh-TW" altLang="en-US" dirty="0"/>
              <a:t>官方</a:t>
            </a:r>
            <a:r>
              <a:rPr lang="zh-TW" altLang="en-US" dirty="0" smtClean="0"/>
              <a:t>帳號，</a:t>
            </a:r>
            <a:r>
              <a:rPr lang="zh-TW" altLang="en-US" dirty="0"/>
              <a:t>讓店家申請</a:t>
            </a:r>
            <a:r>
              <a:rPr lang="zh-TW" altLang="en-US" dirty="0" smtClean="0"/>
              <a:t>免費的</a:t>
            </a:r>
            <a:r>
              <a:rPr lang="zh-TW" altLang="en-US" dirty="0"/>
              <a:t>服務帳號，就可以使用一次發送大量訊息的群發功能，除此之外還可以進行</a:t>
            </a:r>
            <a:r>
              <a:rPr lang="zh-TW" altLang="en-US" dirty="0" smtClean="0"/>
              <a:t>一對一</a:t>
            </a:r>
            <a:r>
              <a:rPr lang="zh-TW" altLang="en-US" dirty="0"/>
              <a:t>即時溝通，並可進入後台數據資料庫，方便業主進行客戶管理，對於企業來說</a:t>
            </a:r>
            <a:r>
              <a:rPr lang="zh-TW" altLang="en-US" dirty="0" smtClean="0"/>
              <a:t>，是</a:t>
            </a:r>
            <a:r>
              <a:rPr lang="zh-TW" altLang="en-US" dirty="0"/>
              <a:t>一個很好的行銷工具。</a:t>
            </a:r>
            <a:endParaRPr lang="en-US" altLang="zh-TW" dirty="0" smtClean="0"/>
          </a:p>
        </p:txBody>
      </p:sp>
      <p:sp>
        <p:nvSpPr>
          <p:cNvPr id="3" name="標題 2"/>
          <p:cNvSpPr>
            <a:spLocks noGrp="1"/>
          </p:cNvSpPr>
          <p:nvPr>
            <p:ph type="title"/>
          </p:nvPr>
        </p:nvSpPr>
        <p:spPr/>
        <p:txBody>
          <a:bodyPr/>
          <a:lstStyle/>
          <a:p>
            <a:r>
              <a:rPr lang="en-US" altLang="zh-TW" dirty="0" smtClean="0"/>
              <a:t>11-3-6 LINE</a:t>
            </a:r>
            <a:r>
              <a:rPr lang="zh-TW" altLang="en-US" dirty="0" smtClean="0"/>
              <a:t>官方帳號</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64</a:t>
            </a:fld>
            <a:endParaRPr lang="en-US" altLang="zh-TW"/>
          </a:p>
        </p:txBody>
      </p:sp>
    </p:spTree>
    <p:extLst>
      <p:ext uri="{BB962C8B-B14F-4D97-AF65-F5344CB8AC3E}">
        <p14:creationId xmlns:p14="http://schemas.microsoft.com/office/powerpoint/2010/main" val="15572795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84213" y="1597248"/>
            <a:ext cx="7681912" cy="4338190"/>
          </a:xfrm>
          <a:prstGeom prst="rect">
            <a:avLst/>
          </a:prstGeom>
        </p:spPr>
      </p:pic>
      <p:sp>
        <p:nvSpPr>
          <p:cNvPr id="3" name="標題 2"/>
          <p:cNvSpPr>
            <a:spLocks noGrp="1"/>
          </p:cNvSpPr>
          <p:nvPr>
            <p:ph type="title"/>
          </p:nvPr>
        </p:nvSpPr>
        <p:spPr/>
        <p:txBody>
          <a:bodyPr/>
          <a:lstStyle/>
          <a:p>
            <a:r>
              <a:rPr lang="en-US" altLang="zh-TW" dirty="0"/>
              <a:t>11-3-6 LINE</a:t>
            </a:r>
            <a:r>
              <a:rPr lang="zh-TW" altLang="en-US" dirty="0"/>
              <a:t>官方帳號</a:t>
            </a:r>
          </a:p>
        </p:txBody>
      </p:sp>
      <p:sp>
        <p:nvSpPr>
          <p:cNvPr id="4" name="投影片編號版面配置區 3"/>
          <p:cNvSpPr>
            <a:spLocks noGrp="1"/>
          </p:cNvSpPr>
          <p:nvPr>
            <p:ph type="sldNum" sz="quarter" idx="4294967295"/>
          </p:nvPr>
        </p:nvSpPr>
        <p:spPr>
          <a:xfrm>
            <a:off x="8159750" y="6448425"/>
            <a:ext cx="984250" cy="365125"/>
          </a:xfrm>
        </p:spPr>
        <p:txBody>
          <a:bodyPr/>
          <a:lstStyle/>
          <a:p>
            <a:pPr>
              <a:defRPr/>
            </a:pPr>
            <a:fld id="{6CC2834A-24C2-42CA-BCD6-CB5AA28BF97B}" type="slidenum">
              <a:rPr lang="en-US" altLang="zh-TW" smtClean="0"/>
              <a:pPr>
                <a:defRPr/>
              </a:pPr>
              <a:t>65</a:t>
            </a:fld>
            <a:endParaRPr lang="en-US" altLang="zh-TW"/>
          </a:p>
        </p:txBody>
      </p:sp>
    </p:spTree>
    <p:extLst>
      <p:ext uri="{BB962C8B-B14F-4D97-AF65-F5344CB8AC3E}">
        <p14:creationId xmlns:p14="http://schemas.microsoft.com/office/powerpoint/2010/main" val="19889798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a:t>無論是企業、店家、甚至是個人，都能藉由專屬帳號，隨時發送文字、圖片</a:t>
            </a:r>
            <a:r>
              <a:rPr lang="zh-TW" altLang="en-US" dirty="0" smtClean="0"/>
              <a:t>、影</a:t>
            </a:r>
            <a:r>
              <a:rPr lang="zh-TW" altLang="en-US" dirty="0"/>
              <a:t>音等訊息給使用者。</a:t>
            </a:r>
          </a:p>
          <a:p>
            <a:r>
              <a:rPr lang="en-US" altLang="zh-TW" dirty="0"/>
              <a:t>LINE </a:t>
            </a:r>
            <a:r>
              <a:rPr lang="zh-TW" altLang="en-US" dirty="0"/>
              <a:t>官方帳號可分成企業官方帳號、認證官方帳號、一般官方帳號三</a:t>
            </a:r>
            <a:r>
              <a:rPr lang="zh-TW" altLang="en-US" dirty="0" smtClean="0"/>
              <a:t>種其中</a:t>
            </a:r>
            <a:r>
              <a:rPr lang="zh-TW" altLang="en-US" dirty="0"/>
              <a:t>認證官方帳號，需通過</a:t>
            </a:r>
            <a:r>
              <a:rPr lang="en-US" altLang="zh-TW" dirty="0"/>
              <a:t>LINE </a:t>
            </a:r>
            <a:r>
              <a:rPr lang="zh-TW" altLang="en-US" dirty="0"/>
              <a:t>官方的相關文件審核，確認為合法企業</a:t>
            </a:r>
            <a:r>
              <a:rPr lang="zh-TW" altLang="en-US" dirty="0" smtClean="0"/>
              <a:t>、商家</a:t>
            </a:r>
            <a:r>
              <a:rPr lang="zh-TW" altLang="en-US" dirty="0"/>
              <a:t>或是組織，才能成為擁有認證官方帳號。</a:t>
            </a:r>
          </a:p>
        </p:txBody>
      </p:sp>
      <p:sp>
        <p:nvSpPr>
          <p:cNvPr id="3" name="標題 2"/>
          <p:cNvSpPr>
            <a:spLocks noGrp="1"/>
          </p:cNvSpPr>
          <p:nvPr>
            <p:ph type="title"/>
          </p:nvPr>
        </p:nvSpPr>
        <p:spPr/>
        <p:txBody>
          <a:bodyPr/>
          <a:lstStyle/>
          <a:p>
            <a:r>
              <a:rPr lang="en-US" altLang="zh-TW" dirty="0"/>
              <a:t>11-3-6 LINE</a:t>
            </a:r>
            <a:r>
              <a:rPr lang="zh-TW" altLang="en-US" dirty="0"/>
              <a:t>官方帳號</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66</a:t>
            </a:fld>
            <a:endParaRPr lang="en-US" altLang="zh-TW"/>
          </a:p>
        </p:txBody>
      </p:sp>
    </p:spTree>
    <p:extLst>
      <p:ext uri="{BB962C8B-B14F-4D97-AF65-F5344CB8AC3E}">
        <p14:creationId xmlns:p14="http://schemas.microsoft.com/office/powerpoint/2010/main" val="2391421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688166" y="1712576"/>
            <a:ext cx="7674005" cy="4107536"/>
          </a:xfrm>
          <a:prstGeom prst="rect">
            <a:avLst/>
          </a:prstGeom>
        </p:spPr>
      </p:pic>
      <p:sp>
        <p:nvSpPr>
          <p:cNvPr id="3" name="標題 2"/>
          <p:cNvSpPr>
            <a:spLocks noGrp="1"/>
          </p:cNvSpPr>
          <p:nvPr>
            <p:ph type="title"/>
          </p:nvPr>
        </p:nvSpPr>
        <p:spPr/>
        <p:txBody>
          <a:bodyPr/>
          <a:lstStyle/>
          <a:p>
            <a:r>
              <a:rPr lang="en-US" altLang="zh-TW" dirty="0"/>
              <a:t>11-3-6 LINE</a:t>
            </a:r>
            <a:r>
              <a:rPr lang="zh-TW" altLang="en-US" dirty="0"/>
              <a:t>官方帳號</a:t>
            </a:r>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67</a:t>
            </a:fld>
            <a:endParaRPr lang="en-US" altLang="zh-TW"/>
          </a:p>
        </p:txBody>
      </p:sp>
    </p:spTree>
    <p:extLst>
      <p:ext uri="{BB962C8B-B14F-4D97-AF65-F5344CB8AC3E}">
        <p14:creationId xmlns:p14="http://schemas.microsoft.com/office/powerpoint/2010/main" val="26426267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1156631" y="1295400"/>
            <a:ext cx="6737076" cy="4941888"/>
          </a:xfrm>
          <a:prstGeom prst="rect">
            <a:avLst/>
          </a:prstGeom>
        </p:spPr>
      </p:pic>
      <p:sp>
        <p:nvSpPr>
          <p:cNvPr id="3" name="標題 2"/>
          <p:cNvSpPr>
            <a:spLocks noGrp="1"/>
          </p:cNvSpPr>
          <p:nvPr>
            <p:ph type="title"/>
          </p:nvPr>
        </p:nvSpPr>
        <p:spPr/>
        <p:txBody>
          <a:bodyPr>
            <a:normAutofit/>
          </a:bodyPr>
          <a:lstStyle/>
          <a:p>
            <a:r>
              <a:rPr lang="en-US" altLang="zh-TW" sz="4000" dirty="0"/>
              <a:t>11-1-2 </a:t>
            </a:r>
            <a:r>
              <a:rPr lang="zh-TW" altLang="en-US" sz="4000" dirty="0"/>
              <a:t>網路行銷與傳統行銷的差異</a:t>
            </a:r>
          </a:p>
        </p:txBody>
      </p:sp>
      <p:sp>
        <p:nvSpPr>
          <p:cNvPr id="4" name="投影片編號版面配置區 3"/>
          <p:cNvSpPr>
            <a:spLocks noGrp="1"/>
          </p:cNvSpPr>
          <p:nvPr>
            <p:ph type="sldNum" sz="quarter" idx="4294967295"/>
          </p:nvPr>
        </p:nvSpPr>
        <p:spPr>
          <a:xfrm>
            <a:off x="8159750" y="6448425"/>
            <a:ext cx="984250" cy="365125"/>
          </a:xfrm>
        </p:spPr>
        <p:txBody>
          <a:bodyPr/>
          <a:lstStyle/>
          <a:p>
            <a:pPr>
              <a:defRPr/>
            </a:pPr>
            <a:fld id="{6CC2834A-24C2-42CA-BCD6-CB5AA28BF97B}" type="slidenum">
              <a:rPr lang="en-US" altLang="zh-TW" smtClean="0"/>
              <a:pPr>
                <a:defRPr/>
              </a:pPr>
              <a:t>7</a:t>
            </a:fld>
            <a:endParaRPr lang="en-US" altLang="zh-TW"/>
          </a:p>
        </p:txBody>
      </p:sp>
    </p:spTree>
    <p:extLst>
      <p:ext uri="{BB962C8B-B14F-4D97-AF65-F5344CB8AC3E}">
        <p14:creationId xmlns:p14="http://schemas.microsoft.com/office/powerpoint/2010/main" val="31004429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t>傳統</a:t>
            </a:r>
            <a:r>
              <a:rPr lang="zh-TW" altLang="en-US" dirty="0"/>
              <a:t>的行銷</a:t>
            </a:r>
            <a:r>
              <a:rPr lang="en-US" altLang="zh-TW" dirty="0" smtClean="0"/>
              <a:t>4P</a:t>
            </a:r>
            <a:r>
              <a:rPr lang="zh-TW" altLang="en-US" dirty="0" smtClean="0"/>
              <a:t>已演變</a:t>
            </a:r>
            <a:r>
              <a:rPr lang="zh-TW" altLang="en-US" dirty="0"/>
              <a:t>成新</a:t>
            </a:r>
            <a:r>
              <a:rPr lang="en-US" altLang="zh-TW" dirty="0" smtClean="0"/>
              <a:t>4C</a:t>
            </a:r>
            <a:r>
              <a:rPr lang="zh-TW" altLang="en-US" dirty="0" smtClean="0"/>
              <a:t>，</a:t>
            </a:r>
            <a:r>
              <a:rPr lang="en-US" altLang="zh-TW" dirty="0" smtClean="0"/>
              <a:t>4P</a:t>
            </a:r>
            <a:r>
              <a:rPr lang="zh-TW" altLang="en-US" dirty="0"/>
              <a:t>與</a:t>
            </a:r>
            <a:r>
              <a:rPr lang="en-US" altLang="zh-TW" dirty="0"/>
              <a:t>4C</a:t>
            </a:r>
            <a:r>
              <a:rPr lang="zh-TW" altLang="en-US" dirty="0"/>
              <a:t>最大的</a:t>
            </a:r>
            <a:r>
              <a:rPr lang="zh-TW" altLang="en-US" dirty="0" smtClean="0"/>
              <a:t>差別就是</a:t>
            </a:r>
            <a:r>
              <a:rPr lang="zh-TW" altLang="en-US" dirty="0"/>
              <a:t>以消費者為中心的思考方式，也就是追求顧客利益最大化</a:t>
            </a:r>
            <a:r>
              <a:rPr lang="zh-TW" altLang="en-US" dirty="0" smtClean="0"/>
              <a:t>。</a:t>
            </a:r>
            <a:endParaRPr lang="zh-TW" altLang="en-US" dirty="0"/>
          </a:p>
        </p:txBody>
      </p:sp>
      <p:sp>
        <p:nvSpPr>
          <p:cNvPr id="3" name="標題 2"/>
          <p:cNvSpPr>
            <a:spLocks noGrp="1"/>
          </p:cNvSpPr>
          <p:nvPr>
            <p:ph type="title"/>
          </p:nvPr>
        </p:nvSpPr>
        <p:spPr/>
        <p:txBody>
          <a:bodyPr/>
          <a:lstStyle/>
          <a:p>
            <a:r>
              <a:rPr lang="en-US" altLang="zh-TW" dirty="0"/>
              <a:t>11-1-3 </a:t>
            </a:r>
            <a:r>
              <a:rPr lang="zh-TW" altLang="en-US" dirty="0"/>
              <a:t>網路行銷的</a:t>
            </a:r>
            <a:r>
              <a:rPr lang="en-US" altLang="zh-TW" dirty="0"/>
              <a:t>4P</a:t>
            </a:r>
            <a:r>
              <a:rPr lang="zh-TW" altLang="en-US" dirty="0"/>
              <a:t>與</a:t>
            </a:r>
            <a:r>
              <a:rPr lang="en-US" altLang="zh-TW" dirty="0"/>
              <a:t>4C</a:t>
            </a:r>
            <a:endParaRPr lang="zh-TW" altLang="en-US" dirty="0"/>
          </a:p>
        </p:txBody>
      </p:sp>
      <p:sp>
        <p:nvSpPr>
          <p:cNvPr id="4" name="投影片編號版面配置區 3"/>
          <p:cNvSpPr>
            <a:spLocks noGrp="1"/>
          </p:cNvSpPr>
          <p:nvPr>
            <p:ph type="sldNum" sz="quarter" idx="10"/>
          </p:nvPr>
        </p:nvSpPr>
        <p:spPr/>
        <p:txBody>
          <a:bodyPr/>
          <a:lstStyle/>
          <a:p>
            <a:pPr>
              <a:defRPr/>
            </a:pPr>
            <a:fld id="{6CC2834A-24C2-42CA-BCD6-CB5AA28BF97B}" type="slidenum">
              <a:rPr lang="en-US" altLang="zh-TW" smtClean="0"/>
              <a:pPr>
                <a:defRPr/>
              </a:pPr>
              <a:t>8</a:t>
            </a:fld>
            <a:endParaRPr lang="en-US" altLang="zh-TW"/>
          </a:p>
        </p:txBody>
      </p:sp>
      <p:pic>
        <p:nvPicPr>
          <p:cNvPr id="5" name="圖片 4"/>
          <p:cNvPicPr>
            <a:picLocks noChangeAspect="1"/>
          </p:cNvPicPr>
          <p:nvPr/>
        </p:nvPicPr>
        <p:blipFill>
          <a:blip r:embed="rId2"/>
          <a:stretch>
            <a:fillRect/>
          </a:stretch>
        </p:blipFill>
        <p:spPr>
          <a:xfrm>
            <a:off x="564725" y="3068960"/>
            <a:ext cx="7920880" cy="1792252"/>
          </a:xfrm>
          <a:prstGeom prst="rect">
            <a:avLst/>
          </a:prstGeom>
        </p:spPr>
      </p:pic>
    </p:spTree>
    <p:extLst>
      <p:ext uri="{BB962C8B-B14F-4D97-AF65-F5344CB8AC3E}">
        <p14:creationId xmlns:p14="http://schemas.microsoft.com/office/powerpoint/2010/main" val="28806478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11-1-3 </a:t>
            </a:r>
            <a:r>
              <a:rPr lang="zh-TW" altLang="en-US" dirty="0"/>
              <a:t>網路行銷的</a:t>
            </a:r>
            <a:r>
              <a:rPr lang="en-US" altLang="zh-TW" dirty="0"/>
              <a:t>4P</a:t>
            </a:r>
            <a:r>
              <a:rPr lang="zh-TW" altLang="en-US" dirty="0"/>
              <a:t>與</a:t>
            </a:r>
            <a:r>
              <a:rPr lang="en-US" altLang="zh-TW" dirty="0"/>
              <a:t>4C</a:t>
            </a:r>
            <a:endParaRPr lang="zh-TW" altLang="en-US" dirty="0"/>
          </a:p>
        </p:txBody>
      </p:sp>
      <p:sp>
        <p:nvSpPr>
          <p:cNvPr id="4" name="投影片編號版面配置區 3"/>
          <p:cNvSpPr>
            <a:spLocks noGrp="1"/>
          </p:cNvSpPr>
          <p:nvPr>
            <p:ph type="sldNum" sz="quarter" idx="12"/>
          </p:nvPr>
        </p:nvSpPr>
        <p:spPr/>
        <p:txBody>
          <a:bodyPr/>
          <a:lstStyle/>
          <a:p>
            <a:pPr>
              <a:defRPr/>
            </a:pPr>
            <a:fld id="{6CC2834A-24C2-42CA-BCD6-CB5AA28BF97B}" type="slidenum">
              <a:rPr lang="en-US" altLang="zh-TW" smtClean="0"/>
              <a:pPr>
                <a:defRPr/>
              </a:pPr>
              <a:t>9</a:t>
            </a:fld>
            <a:endParaRPr lang="en-US" altLang="zh-TW"/>
          </a:p>
        </p:txBody>
      </p:sp>
      <p:pic>
        <p:nvPicPr>
          <p:cNvPr id="5" name="圖片 4"/>
          <p:cNvPicPr>
            <a:picLocks noChangeAspect="1"/>
          </p:cNvPicPr>
          <p:nvPr/>
        </p:nvPicPr>
        <p:blipFill>
          <a:blip r:embed="rId2"/>
          <a:stretch>
            <a:fillRect/>
          </a:stretch>
        </p:blipFill>
        <p:spPr>
          <a:xfrm>
            <a:off x="1331640" y="1225115"/>
            <a:ext cx="6447692" cy="5143071"/>
          </a:xfrm>
          <a:prstGeom prst="rect">
            <a:avLst/>
          </a:prstGeom>
        </p:spPr>
      </p:pic>
    </p:spTree>
    <p:extLst>
      <p:ext uri="{BB962C8B-B14F-4D97-AF65-F5344CB8AC3E}">
        <p14:creationId xmlns:p14="http://schemas.microsoft.com/office/powerpoint/2010/main" val="3683282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網際網路">
  <a:themeElements>
    <a:clrScheme name="自訂 14">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A8EBEF"/>
      </a:hlink>
      <a:folHlink>
        <a:srgbClr val="A0ACB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霧面玻璃">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txDef>
      <a:spPr>
        <a:noFill/>
      </a:spPr>
      <a:bodyPr wrap="none" rtlCol="0">
        <a:spAutoFit/>
      </a:bodyPr>
      <a:lstStyle>
        <a:defPPr>
          <a:defRPr sz="2000" dirty="0">
            <a:latin typeface="微軟正黑體" panose="020B0604030504040204" pitchFamily="34" charset="-120"/>
            <a:ea typeface="微軟正黑體" panose="020B0604030504040204" pitchFamily="34" charset="-120"/>
          </a:defRPr>
        </a:defPPr>
      </a:lstStyle>
    </a:txDef>
  </a:objectDefaults>
  <a:extraClrSchemeLst/>
  <a:extLst>
    <a:ext uri="{05A4C25C-085E-4340-85A3-A5531E510DB2}">
      <thm15:themeFamily xmlns:thm15="http://schemas.microsoft.com/office/thememl/2012/main" name="網際網路" id="{E7402E39-4EAB-4CA8-A087-4645542AEB4C}" vid="{03845439-27CA-45A2-B8C6-6CD6B95B1AA4}"/>
    </a:ext>
  </a:ext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網際網路</Template>
  <TotalTime>1137</TotalTime>
  <Words>3542</Words>
  <Application>Microsoft Office PowerPoint</Application>
  <PresentationFormat>如螢幕大小 (4:3)</PresentationFormat>
  <Paragraphs>266</Paragraphs>
  <Slides>67</Slides>
  <Notes>1</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67</vt:i4>
      </vt:variant>
    </vt:vector>
  </HeadingPairs>
  <TitlesOfParts>
    <vt:vector size="73" baseType="lpstr">
      <vt:lpstr>微軟正黑體</vt:lpstr>
      <vt:lpstr>新細明體</vt:lpstr>
      <vt:lpstr>Arial</vt:lpstr>
      <vt:lpstr>Calibri</vt:lpstr>
      <vt:lpstr>Trebuchet MS</vt:lpstr>
      <vt:lpstr>網際網路</vt:lpstr>
      <vt:lpstr>CHAPTER11 網路行銷</vt:lpstr>
      <vt:lpstr>11-1 認識網路行銷</vt:lpstr>
      <vt:lpstr>11-1-1 網路行銷的定義</vt:lpstr>
      <vt:lpstr>11-1-1 網路行銷的定義</vt:lpstr>
      <vt:lpstr>11-1-2 網路行銷與傳統行銷的差異</vt:lpstr>
      <vt:lpstr>11-1-2 網路行銷與傳統行銷的差異</vt:lpstr>
      <vt:lpstr>11-1-2 網路行銷與傳統行銷的差異</vt:lpstr>
      <vt:lpstr>11-1-3 網路行銷的4P與4C</vt:lpstr>
      <vt:lpstr>11-1-3 網路行銷的4P與4C</vt:lpstr>
      <vt:lpstr>11-1-3 網路行銷的4P與4C</vt:lpstr>
      <vt:lpstr>11-1-3 網路行銷的4P與4C</vt:lpstr>
      <vt:lpstr>11-1-3 網路行銷的4P與4C</vt:lpstr>
      <vt:lpstr>11-2 網路行銷方式</vt:lpstr>
      <vt:lpstr>11-2-1 網路廣告</vt:lpstr>
      <vt:lpstr>11-2-1 網路廣告</vt:lpstr>
      <vt:lpstr>11-2-1 網路廣告</vt:lpstr>
      <vt:lpstr>11-2-1 網路廣告</vt:lpstr>
      <vt:lpstr>11-2-1 網路廣告</vt:lpstr>
      <vt:lpstr>11-2-1 網路廣告</vt:lpstr>
      <vt:lpstr>11-2-1 網路廣告</vt:lpstr>
      <vt:lpstr>11-2-1 網路廣告</vt:lpstr>
      <vt:lpstr>11-2-1 網路廣告</vt:lpstr>
      <vt:lpstr>11-2-1 網路廣告</vt:lpstr>
      <vt:lpstr>11-2-2 電子郵件行銷</vt:lpstr>
      <vt:lpstr>11-2-2 電子郵件行銷</vt:lpstr>
      <vt:lpstr>11-2-3 KOL行銷</vt:lpstr>
      <vt:lpstr>11-2-3 KOL行銷</vt:lpstr>
      <vt:lpstr>11-2-3 KOL行銷</vt:lpstr>
      <vt:lpstr>11-2-3 KOL行銷</vt:lpstr>
      <vt:lpstr>11-2-4 口碑行銷</vt:lpstr>
      <vt:lpstr>11-2-4 口碑行銷</vt:lpstr>
      <vt:lpstr>11-2-4 口碑行銷</vt:lpstr>
      <vt:lpstr>11-2-5 關鍵字廣告</vt:lpstr>
      <vt:lpstr>11-2-5 關鍵字廣告</vt:lpstr>
      <vt:lpstr>11-2-6 行動廣告</vt:lpstr>
      <vt:lpstr>11-2-6 行動廣告</vt:lpstr>
      <vt:lpstr>11-2-7 SEO</vt:lpstr>
      <vt:lpstr>11-2-7 SEO</vt:lpstr>
      <vt:lpstr>11-2-7 SEO</vt:lpstr>
      <vt:lpstr>11-2-7 SEO</vt:lpstr>
      <vt:lpstr>11-2-7 SEO</vt:lpstr>
      <vt:lpstr>11-2-7 SEO</vt:lpstr>
      <vt:lpstr>11-2-8 AD Network</vt:lpstr>
      <vt:lpstr>11-2-8 AD Network</vt:lpstr>
      <vt:lpstr>11-2-8 AD Network</vt:lpstr>
      <vt:lpstr>11-2-8 AD Network</vt:lpstr>
      <vt:lpstr>11-2-9 RTB生態圈</vt:lpstr>
      <vt:lpstr>11-2-9 RTB生態圈</vt:lpstr>
      <vt:lpstr>11-2-9 RTB生態圈</vt:lpstr>
      <vt:lpstr>11-2-9 RTB生態圈</vt:lpstr>
      <vt:lpstr>11-3 免費的網路行銷資源</vt:lpstr>
      <vt:lpstr>11-3-1 社群媒體</vt:lpstr>
      <vt:lpstr>11-3-1 社群媒體</vt:lpstr>
      <vt:lpstr>11-3-2 Google Trend</vt:lpstr>
      <vt:lpstr>11-3-2 Google Trend</vt:lpstr>
      <vt:lpstr>11-3-2 Google Trend</vt:lpstr>
      <vt:lpstr>11-3-3 Google Analytics</vt:lpstr>
      <vt:lpstr>11-3-3 Google Analytics</vt:lpstr>
      <vt:lpstr>11-3-3 Google Analytics</vt:lpstr>
      <vt:lpstr>11-3-4 Think with Google</vt:lpstr>
      <vt:lpstr>11-3-4 Think with Google</vt:lpstr>
      <vt:lpstr>11-3-5 優化標題工具</vt:lpstr>
      <vt:lpstr>11-3-5 優化標題工具</vt:lpstr>
      <vt:lpstr>11-3-6 LINE官方帳號</vt:lpstr>
      <vt:lpstr>11-3-6 LINE官方帳號</vt:lpstr>
      <vt:lpstr>11-3-6 LINE官方帳號</vt:lpstr>
      <vt:lpstr>11-3-6 LINE官方帳號</vt:lpstr>
    </vt:vector>
  </TitlesOfParts>
  <Company>chwa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CHAPTER11</dc:title>
  <dc:creator>王小桃</dc:creator>
  <cp:lastModifiedBy>王小桃</cp:lastModifiedBy>
  <cp:revision>73</cp:revision>
  <dcterms:created xsi:type="dcterms:W3CDTF">2011-03-29T08:04:00Z</dcterms:created>
  <dcterms:modified xsi:type="dcterms:W3CDTF">2020-05-02T03:17:51Z</dcterms:modified>
</cp:coreProperties>
</file>